
<file path=[Content_Types].xml><?xml version="1.0" encoding="utf-8"?>
<Types xmlns="http://schemas.openxmlformats.org/package/2006/content-types"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523" r:id="rId2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6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8300"/>
    <a:srgbClr val="FF733C"/>
    <a:srgbClr val="FFDA70"/>
    <a:srgbClr val="FFC800"/>
    <a:srgbClr val="FFAA00"/>
    <a:srgbClr val="0A7832"/>
    <a:srgbClr val="0A7828"/>
    <a:srgbClr val="0A7228"/>
    <a:srgbClr val="9B9B9B"/>
    <a:srgbClr val="FFE0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B019A3-E4B2-4545-A341-ABE431968D28}" v="134" dt="2023-07-26T12:56:42.1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0" d="100"/>
          <a:sy n="110" d="100"/>
        </p:scale>
        <p:origin x="576" y="108"/>
      </p:cViewPr>
      <p:guideLst>
        <p:guide orient="horz" pos="2176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2965" y="4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cityofatlanta-my.sharepoint.com/personal/sjackson_atlantaga_gov/Documents/Copy%20of%202022%20benchmark%20comparison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Sheet2!$T$18</c:f>
              <c:strCache>
                <c:ptCount val="1"/>
                <c:pt idx="0">
                  <c:v>Average CPE Hours Per Staff 2021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31D-402B-9DEE-DE1A9AE75860}"/>
              </c:ext>
            </c:extLst>
          </c:dPt>
          <c:dPt>
            <c:idx val="1"/>
            <c:invertIfNegative val="0"/>
            <c:bubble3D val="0"/>
            <c:spPr>
              <a:solidFill>
                <a:srgbClr val="E183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31D-402B-9DEE-DE1A9AE7586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Sheet2!$U$17:$V$17</c:f>
              <c:strCache>
                <c:ptCount val="2"/>
                <c:pt idx="0">
                  <c:v>ALGA</c:v>
                </c:pt>
                <c:pt idx="1">
                  <c:v>ATL</c:v>
                </c:pt>
              </c:strCache>
            </c:strRef>
          </c:cat>
          <c:val>
            <c:numRef>
              <c:f>Sheet2!$U$18:$V$18</c:f>
              <c:numCache>
                <c:formatCode>0</c:formatCode>
                <c:ptCount val="2"/>
                <c:pt idx="0">
                  <c:v>34.406562054208273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31D-402B-9DEE-DE1A9AE7586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683110767"/>
        <c:axId val="683114607"/>
      </c:barChart>
      <c:catAx>
        <c:axId val="6831107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683114607"/>
        <c:crosses val="autoZero"/>
        <c:auto val="1"/>
        <c:lblAlgn val="ctr"/>
        <c:lblOffset val="100"/>
        <c:noMultiLvlLbl val="0"/>
      </c:catAx>
      <c:valAx>
        <c:axId val="683114607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6831107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649571019664927E-2"/>
          <c:y val="0.19928490568152524"/>
          <c:w val="0.82700857960670149"/>
          <c:h val="0.6319511539021955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6C67-41D8-96E9-CC851BCF7FA4}"/>
              </c:ext>
            </c:extLst>
          </c:dPt>
          <c:dPt>
            <c:idx val="1"/>
            <c:invertIfNegative val="0"/>
            <c:bubble3D val="0"/>
            <c:spPr>
              <a:solidFill>
                <a:srgbClr val="E183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C67-41D8-96E9-CC851BCF7FA4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111448824816157"/>
                      <c:h val="0.1931467418039858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6C67-41D8-96E9-CC851BCF7FA4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615721291875656"/>
                      <c:h val="0.1931467418039858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6C67-41D8-96E9-CC851BCF7FA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Sheet2!$D$34:$E$34</c:f>
              <c:strCache>
                <c:ptCount val="2"/>
                <c:pt idx="0">
                  <c:v>ALGA</c:v>
                </c:pt>
                <c:pt idx="1">
                  <c:v>ATL</c:v>
                </c:pt>
              </c:strCache>
            </c:strRef>
          </c:cat>
          <c:val>
            <c:numRef>
              <c:f>Sheet2!$D$35:$E$35</c:f>
              <c:numCache>
                <c:formatCode>0%</c:formatCode>
                <c:ptCount val="2"/>
                <c:pt idx="0">
                  <c:v>0.95</c:v>
                </c:pt>
                <c:pt idx="1">
                  <c:v>0.94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67-41D8-96E9-CC851BCF7FA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876361807"/>
        <c:axId val="876360367"/>
      </c:barChart>
      <c:catAx>
        <c:axId val="8763618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876360367"/>
        <c:crosses val="autoZero"/>
        <c:auto val="1"/>
        <c:lblAlgn val="ctr"/>
        <c:lblOffset val="100"/>
        <c:noMultiLvlLbl val="0"/>
      </c:catAx>
      <c:valAx>
        <c:axId val="876360367"/>
        <c:scaling>
          <c:orientation val="minMax"/>
          <c:min val="0"/>
        </c:scaling>
        <c:delete val="1"/>
        <c:axPos val="l"/>
        <c:numFmt formatCode="0%" sourceLinked="1"/>
        <c:majorTickMark val="none"/>
        <c:minorTickMark val="none"/>
        <c:tickLblPos val="nextTo"/>
        <c:crossAx val="8763618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300200158210062E-2"/>
          <c:y val="6.2976436804926317E-2"/>
          <c:w val="0.86339959968357993"/>
          <c:h val="0.781566882598758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Sheet2!$T$15</c:f>
              <c:strCache>
                <c:ptCount val="1"/>
                <c:pt idx="0">
                  <c:v>met CPE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E183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B6F-4EF0-A60A-9537C7454D5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Sheet2!$U$14:$V$14</c:f>
              <c:strCache>
                <c:ptCount val="2"/>
                <c:pt idx="0">
                  <c:v>ALGA</c:v>
                </c:pt>
                <c:pt idx="1">
                  <c:v>ATL</c:v>
                </c:pt>
              </c:strCache>
            </c:strRef>
          </c:cat>
          <c:val>
            <c:numRef>
              <c:f>Sheet2!$U$15:$V$15</c:f>
              <c:numCache>
                <c:formatCode>0%</c:formatCode>
                <c:ptCount val="2"/>
                <c:pt idx="0">
                  <c:v>0.93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B6F-4EF0-A60A-9537C7454D5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821659903"/>
        <c:axId val="821662783"/>
      </c:barChart>
      <c:catAx>
        <c:axId val="8216599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821662783"/>
        <c:crosses val="autoZero"/>
        <c:auto val="1"/>
        <c:lblAlgn val="ctr"/>
        <c:lblOffset val="100"/>
        <c:noMultiLvlLbl val="0"/>
      </c:catAx>
      <c:valAx>
        <c:axId val="821662783"/>
        <c:scaling>
          <c:orientation val="minMax"/>
          <c:min val="0"/>
        </c:scaling>
        <c:delete val="1"/>
        <c:axPos val="l"/>
        <c:numFmt formatCode="0%" sourceLinked="1"/>
        <c:majorTickMark val="none"/>
        <c:minorTickMark val="none"/>
        <c:tickLblPos val="nextTo"/>
        <c:crossAx val="8216599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5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Sheet2!$U$4</c:f>
              <c:strCache>
                <c:ptCount val="1"/>
                <c:pt idx="0">
                  <c:v>ALGA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Sheet2!$T$5:$T$8</c:f>
              <c:strCache>
                <c:ptCount val="4"/>
                <c:pt idx="0">
                  <c:v>certification only</c:v>
                </c:pt>
                <c:pt idx="1">
                  <c:v>advanced degree only</c:v>
                </c:pt>
                <c:pt idx="2">
                  <c:v>both</c:v>
                </c:pt>
                <c:pt idx="3">
                  <c:v>neither</c:v>
                </c:pt>
              </c:strCache>
            </c:strRef>
          </c:cat>
          <c:val>
            <c:numRef>
              <c:f>Sheet2!$U$5:$U$8</c:f>
              <c:numCache>
                <c:formatCode>0%</c:formatCode>
                <c:ptCount val="4"/>
                <c:pt idx="0">
                  <c:v>0.3253012048192771</c:v>
                </c:pt>
                <c:pt idx="1">
                  <c:v>0.1180722891566265</c:v>
                </c:pt>
                <c:pt idx="2">
                  <c:v>0.42409638554216866</c:v>
                </c:pt>
                <c:pt idx="3">
                  <c:v>0.13253012048192772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04-4E9E-AB8E-138C7BB5A99D}"/>
            </c:ext>
          </c:extLst>
        </c:ser>
        <c:ser>
          <c:idx val="1"/>
          <c:order val="1"/>
          <c:tx>
            <c:strRef>
              <c:f>Sheet2!$V$4</c:f>
              <c:strCache>
                <c:ptCount val="1"/>
                <c:pt idx="0">
                  <c:v>ATL</c:v>
                </c:pt>
              </c:strCache>
            </c:strRef>
          </c:tx>
          <c:spPr>
            <a:solidFill>
              <a:srgbClr val="E183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Sheet2!$T$5:$T$8</c:f>
              <c:strCache>
                <c:ptCount val="4"/>
                <c:pt idx="0">
                  <c:v>certification only</c:v>
                </c:pt>
                <c:pt idx="1">
                  <c:v>advanced degree only</c:v>
                </c:pt>
                <c:pt idx="2">
                  <c:v>both</c:v>
                </c:pt>
                <c:pt idx="3">
                  <c:v>neither</c:v>
                </c:pt>
              </c:strCache>
            </c:strRef>
          </c:cat>
          <c:val>
            <c:numRef>
              <c:f>Sheet2!$V$5:$V$8</c:f>
              <c:numCache>
                <c:formatCode>0%</c:formatCode>
                <c:ptCount val="4"/>
                <c:pt idx="0">
                  <c:v>0.125</c:v>
                </c:pt>
                <c:pt idx="1">
                  <c:v>0.1875</c:v>
                </c:pt>
                <c:pt idx="2">
                  <c:v>0.375</c:v>
                </c:pt>
                <c:pt idx="3">
                  <c:v>0.3125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104-4E9E-AB8E-138C7BB5A99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7276559"/>
        <c:axId val="177275119"/>
      </c:barChart>
      <c:catAx>
        <c:axId val="1772765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177275119"/>
        <c:crosses val="autoZero"/>
        <c:auto val="1"/>
        <c:lblAlgn val="ctr"/>
        <c:lblOffset val="100"/>
        <c:noMultiLvlLbl val="0"/>
      </c:catAx>
      <c:valAx>
        <c:axId val="177275119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772765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solidFill>
            <a:schemeClr val="accent1">
              <a:lumMod val="50000"/>
            </a:schemeClr>
          </a:solidFill>
          <a:latin typeface="Arial Narrow" panose="020B0606020202030204" pitchFamily="34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97955144558425E-2"/>
          <c:y val="0.10013102775728673"/>
          <c:w val="0.86814995606571554"/>
          <c:h val="0.7827674107013065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2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E183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817-459E-9C7B-51D2A9303D2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Sheet2!$C$26:$D$26</c:f>
              <c:strCache>
                <c:ptCount val="2"/>
                <c:pt idx="0">
                  <c:v>ALGA</c:v>
                </c:pt>
                <c:pt idx="1">
                  <c:v>ATL</c:v>
                </c:pt>
              </c:strCache>
            </c:strRef>
          </c:cat>
          <c:val>
            <c:numRef>
              <c:f>Sheet2!$C$27:$D$27</c:f>
              <c:numCache>
                <c:formatCode>0%</c:formatCode>
                <c:ptCount val="2"/>
                <c:pt idx="0">
                  <c:v>0.63636363636363635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817-459E-9C7B-51D2A9303D2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683112207"/>
        <c:axId val="1837370431"/>
      </c:barChart>
      <c:catAx>
        <c:axId val="6831122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837370431"/>
        <c:crosses val="autoZero"/>
        <c:auto val="1"/>
        <c:lblAlgn val="ctr"/>
        <c:lblOffset val="100"/>
        <c:noMultiLvlLbl val="0"/>
      </c:catAx>
      <c:valAx>
        <c:axId val="1837370431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6831122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260485928156233"/>
          <c:y val="3.0476124080044163E-2"/>
          <c:w val="0.74945504452521472"/>
          <c:h val="0.78946345884426328"/>
        </c:manualLayout>
      </c:layout>
      <c:bar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777022927"/>
        <c:axId val="1777021007"/>
      </c:barChart>
      <c:catAx>
        <c:axId val="17770229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777021007"/>
        <c:crosses val="autoZero"/>
        <c:auto val="1"/>
        <c:lblAlgn val="ctr"/>
        <c:lblOffset val="100"/>
        <c:noMultiLvlLbl val="0"/>
      </c:catAx>
      <c:valAx>
        <c:axId val="1777021007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77702292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014612621522781E-2"/>
          <c:y val="0.19188878986178892"/>
          <c:w val="0.79295616213543163"/>
          <c:h val="0.6320261162369674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E1830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095-41EA-84C0-D6FBE772C96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Sheet2!$D$38:$E$38</c:f>
              <c:strCache>
                <c:ptCount val="2"/>
                <c:pt idx="0">
                  <c:v>ALGA</c:v>
                </c:pt>
                <c:pt idx="1">
                  <c:v>ATL</c:v>
                </c:pt>
              </c:strCache>
            </c:strRef>
          </c:cat>
          <c:val>
            <c:numRef>
              <c:f>Sheet2!$D$39:$E$39</c:f>
              <c:numCache>
                <c:formatCode>0%</c:formatCode>
                <c:ptCount val="2"/>
                <c:pt idx="0">
                  <c:v>0.72</c:v>
                </c:pt>
                <c:pt idx="1">
                  <c:v>0.19730941704035873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95-41EA-84C0-D6FBE772C96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681872927"/>
        <c:axId val="681871487"/>
      </c:barChart>
      <c:catAx>
        <c:axId val="6818729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681871487"/>
        <c:crosses val="autoZero"/>
        <c:auto val="1"/>
        <c:lblAlgn val="ctr"/>
        <c:lblOffset val="100"/>
        <c:noMultiLvlLbl val="0"/>
      </c:catAx>
      <c:valAx>
        <c:axId val="681871487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68187292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2.6367425437668002E-2"/>
          <c:w val="0.95026665249477016"/>
          <c:h val="0.857819308917922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2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E183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9A9-4236-86C0-A0B1880AE515}"/>
              </c:ext>
            </c:extLst>
          </c:dPt>
          <c:dLbls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843767942316155"/>
                      <c:h val="0.1870246480592134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9A9-4236-86C0-A0B1880AE5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Sheet2!$D$42:$E$42</c:f>
              <c:strCache>
                <c:ptCount val="2"/>
                <c:pt idx="0">
                  <c:v>ALGA</c:v>
                </c:pt>
                <c:pt idx="1">
                  <c:v>ATL</c:v>
                </c:pt>
              </c:strCache>
            </c:strRef>
          </c:cat>
          <c:val>
            <c:numRef>
              <c:f>Sheet2!$D$43:$E$43</c:f>
              <c:numCache>
                <c:formatCode>0%</c:formatCode>
                <c:ptCount val="2"/>
                <c:pt idx="0">
                  <c:v>0.8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A9-4236-86C0-A0B1880AE51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947331439"/>
        <c:axId val="947331919"/>
      </c:barChart>
      <c:catAx>
        <c:axId val="9473314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947331919"/>
        <c:crosses val="autoZero"/>
        <c:auto val="1"/>
        <c:lblAlgn val="ctr"/>
        <c:lblOffset val="100"/>
        <c:noMultiLvlLbl val="0"/>
      </c:catAx>
      <c:valAx>
        <c:axId val="947331919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9473314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5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Sheet2!$A$52</c:f>
              <c:strCache>
                <c:ptCount val="1"/>
                <c:pt idx="0">
                  <c:v>ALGA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Sheet2!$B$51:$D$51</c:f>
              <c:strCache>
                <c:ptCount val="3"/>
                <c:pt idx="0">
                  <c:v>Direct</c:v>
                </c:pt>
                <c:pt idx="1">
                  <c:v>Indirect</c:v>
                </c:pt>
                <c:pt idx="2">
                  <c:v>Benefit</c:v>
                </c:pt>
              </c:strCache>
            </c:strRef>
          </c:cat>
          <c:val>
            <c:numRef>
              <c:f>Sheet2!$B$52:$D$52</c:f>
              <c:numCache>
                <c:formatCode>0%</c:formatCode>
                <c:ptCount val="3"/>
                <c:pt idx="0">
                  <c:v>0.61</c:v>
                </c:pt>
                <c:pt idx="1">
                  <c:v>0.19</c:v>
                </c:pt>
                <c:pt idx="2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DC-4F3B-83C0-8E5E0F787CFB}"/>
            </c:ext>
          </c:extLst>
        </c:ser>
        <c:ser>
          <c:idx val="1"/>
          <c:order val="1"/>
          <c:tx>
            <c:strRef>
              <c:f>Sheet2!$A$53</c:f>
              <c:strCache>
                <c:ptCount val="1"/>
                <c:pt idx="0">
                  <c:v>ATL</c:v>
                </c:pt>
              </c:strCache>
            </c:strRef>
          </c:tx>
          <c:spPr>
            <a:solidFill>
              <a:srgbClr val="E183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Sheet2!$B$51:$D$51</c:f>
              <c:strCache>
                <c:ptCount val="3"/>
                <c:pt idx="0">
                  <c:v>Direct</c:v>
                </c:pt>
                <c:pt idx="1">
                  <c:v>Indirect</c:v>
                </c:pt>
                <c:pt idx="2">
                  <c:v>Benefit</c:v>
                </c:pt>
              </c:strCache>
            </c:strRef>
          </c:cat>
          <c:val>
            <c:numRef>
              <c:f>Sheet2!$B$53:$D$53</c:f>
              <c:numCache>
                <c:formatCode>0%</c:formatCode>
                <c:ptCount val="3"/>
                <c:pt idx="0">
                  <c:v>0.68248619681714839</c:v>
                </c:pt>
                <c:pt idx="1">
                  <c:v>0.16137544657356284</c:v>
                </c:pt>
                <c:pt idx="2">
                  <c:v>0.15613835660928874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8DC-4F3B-83C0-8E5E0F787CF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681869567"/>
        <c:axId val="942714255"/>
      </c:barChart>
      <c:catAx>
        <c:axId val="6818695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942714255"/>
        <c:crosses val="autoZero"/>
        <c:auto val="1"/>
        <c:lblAlgn val="ctr"/>
        <c:lblOffset val="100"/>
        <c:noMultiLvlLbl val="0"/>
      </c:catAx>
      <c:valAx>
        <c:axId val="942714255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6818695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5758541465945308"/>
          <c:y val="0.11108398894885155"/>
          <c:w val="0.30179396325459318"/>
          <c:h val="0.1102776818024767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5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E183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Sheet2!$P$5:$P$8</c:f>
              <c:strCache>
                <c:ptCount val="4"/>
                <c:pt idx="0">
                  <c:v>both</c:v>
                </c:pt>
                <c:pt idx="1">
                  <c:v>certification only</c:v>
                </c:pt>
                <c:pt idx="2">
                  <c:v>advanced degree only</c:v>
                </c:pt>
                <c:pt idx="3">
                  <c:v>neither</c:v>
                </c:pt>
              </c:strCache>
            </c:strRef>
          </c:cat>
          <c:val>
            <c:numRef>
              <c:f>Sheet2!$Q$5:$Q$8</c:f>
              <c:numCache>
                <c:formatCode>General</c:formatCode>
                <c:ptCount val="4"/>
                <c:pt idx="0">
                  <c:v>6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1B-42D2-A7D1-C5C33C7B8A5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837369471"/>
        <c:axId val="172721983"/>
      </c:barChart>
      <c:catAx>
        <c:axId val="183736947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72721983"/>
        <c:crosses val="autoZero"/>
        <c:auto val="1"/>
        <c:lblAlgn val="ctr"/>
        <c:lblOffset val="100"/>
        <c:noMultiLvlLbl val="0"/>
      </c:catAx>
      <c:valAx>
        <c:axId val="172721983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373694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ECCF8C4-AE8F-43DE-9602-D1B2A7B6E49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5A1263-B86C-4FD3-A66B-54EAA711AE4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1426BD-E17F-4764-AD4B-233F514BBAC8}" type="datetimeFigureOut">
              <a:rPr lang="en-US" smtClean="0"/>
              <a:t>7/31/2023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CA9750-17D9-4C3D-AA6D-43C607E379B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18F409-AD41-42D9-AB40-8EEFFE51362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DAF53-FBBA-4F17-B20E-53978F21E7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155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FBD400-178C-4E46-8B1C-98070CB60EB4}" type="datetimeFigureOut">
              <a:rPr lang="en-US" smtClean="0"/>
              <a:pPr/>
              <a:t>7/31/2023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4800" y="6096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FCC8D5-6D68-A443-97C0-91AE597713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55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CC8D5-6D68-A443-97C0-91AE5977134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786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1905000"/>
            <a:ext cx="10360501" cy="2079624"/>
          </a:xfrm>
        </p:spPr>
        <p:txBody>
          <a:bodyPr>
            <a:noAutofit/>
          </a:bodyPr>
          <a:lstStyle>
            <a:lvl1pPr>
              <a:defRPr sz="7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2814" y="4038600"/>
            <a:ext cx="10363198" cy="762000"/>
          </a:xfrm>
        </p:spPr>
        <p:txBody>
          <a:bodyPr/>
          <a:lstStyle>
            <a:lvl1pPr marL="0" indent="0" algn="ctr">
              <a:buNone/>
              <a:defRPr>
                <a:solidFill>
                  <a:srgbClr val="70A0D7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A9FD-CDA2-4BA5-8C18-59D6F59EB3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A9FD-CDA2-4BA5-8C18-59D6F59EB3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A9FD-CDA2-4BA5-8C18-59D6F59EB3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A9FD-CDA2-4BA5-8C18-59D6F59EB3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A9FD-CDA2-4BA5-8C18-59D6F59EB3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6" y="1535113"/>
            <a:ext cx="5387630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6" y="2174875"/>
            <a:ext cx="5387630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A9FD-CDA2-4BA5-8C18-59D6F59EB3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A9FD-CDA2-4BA5-8C18-59D6F59EB3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3" y="273049"/>
            <a:ext cx="4010039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2"/>
            <a:ext cx="6813892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3" y="1435102"/>
            <a:ext cx="4010039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A9FD-CDA2-4BA5-8C18-59D6F59EB3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A9FD-CDA2-4BA5-8C18-59D6F59EB3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28600"/>
            <a:ext cx="10969943" cy="944561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447800"/>
            <a:ext cx="10969943" cy="46482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05046" y="6264275"/>
            <a:ext cx="2844059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7091A9FD-CDA2-4BA5-8C18-59D6F59EB3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18987" rtl="0" eaLnBrk="1" latinLnBrk="0" hangingPunct="1">
        <a:lnSpc>
          <a:spcPct val="85000"/>
        </a:lnSpc>
        <a:spcBef>
          <a:spcPts val="0"/>
        </a:spcBef>
        <a:spcAft>
          <a:spcPts val="600"/>
        </a:spcAft>
        <a:buNone/>
        <a:defRPr sz="5400" kern="1200">
          <a:solidFill>
            <a:srgbClr val="0C4B92"/>
          </a:solidFill>
          <a:latin typeface="Arial"/>
          <a:ea typeface="+mj-ea"/>
          <a:cs typeface="Arial"/>
        </a:defRPr>
      </a:lvl1pPr>
    </p:titleStyle>
    <p:bodyStyle>
      <a:lvl1pPr marL="457120" indent="-457120" algn="l" defTabSz="1218987" rtl="0" eaLnBrk="1" latinLnBrk="0" hangingPunct="1">
        <a:lnSpc>
          <a:spcPct val="85000"/>
        </a:lnSpc>
        <a:spcBef>
          <a:spcPts val="0"/>
        </a:spcBef>
        <a:spcAft>
          <a:spcPts val="600"/>
        </a:spcAft>
        <a:buFont typeface="Arial" pitchFamily="34" charset="0"/>
        <a:buChar char="•"/>
        <a:defRPr sz="4300" kern="1200">
          <a:solidFill>
            <a:srgbClr val="70A0D7"/>
          </a:solidFill>
          <a:latin typeface="Arial"/>
          <a:ea typeface="+mn-ea"/>
          <a:cs typeface="Arial"/>
        </a:defRPr>
      </a:lvl1pPr>
      <a:lvl2pPr marL="990427" indent="-380933" algn="l" defTabSz="1218987" rtl="0" eaLnBrk="1" latinLnBrk="0" hangingPunct="1">
        <a:lnSpc>
          <a:spcPct val="85000"/>
        </a:lnSpc>
        <a:spcBef>
          <a:spcPts val="0"/>
        </a:spcBef>
        <a:spcAft>
          <a:spcPts val="600"/>
        </a:spcAft>
        <a:buFont typeface="Arial" pitchFamily="34" charset="0"/>
        <a:buChar char="–"/>
        <a:defRPr sz="3700" kern="1200">
          <a:solidFill>
            <a:srgbClr val="70A0D7"/>
          </a:solidFill>
          <a:latin typeface="Arial"/>
          <a:ea typeface="+mn-ea"/>
          <a:cs typeface="Arial"/>
        </a:defRPr>
      </a:lvl2pPr>
      <a:lvl3pPr marL="1523733" indent="-304747" algn="l" defTabSz="1218987" rtl="0" eaLnBrk="1" latinLnBrk="0" hangingPunct="1">
        <a:lnSpc>
          <a:spcPct val="85000"/>
        </a:lnSpc>
        <a:spcBef>
          <a:spcPts val="0"/>
        </a:spcBef>
        <a:spcAft>
          <a:spcPts val="600"/>
        </a:spcAft>
        <a:buFont typeface="Arial" pitchFamily="34" charset="0"/>
        <a:buChar char="•"/>
        <a:defRPr sz="3200" kern="1200">
          <a:solidFill>
            <a:srgbClr val="70A0D7"/>
          </a:solidFill>
          <a:latin typeface="Arial"/>
          <a:ea typeface="+mn-ea"/>
          <a:cs typeface="Arial"/>
        </a:defRPr>
      </a:lvl3pPr>
      <a:lvl4pPr marL="2133227" indent="-304747" algn="l" defTabSz="1218987" rtl="0" eaLnBrk="1" latinLnBrk="0" hangingPunct="1">
        <a:lnSpc>
          <a:spcPct val="85000"/>
        </a:lnSpc>
        <a:spcBef>
          <a:spcPts val="0"/>
        </a:spcBef>
        <a:spcAft>
          <a:spcPts val="600"/>
        </a:spcAft>
        <a:buFont typeface="Arial" pitchFamily="34" charset="0"/>
        <a:buChar char="–"/>
        <a:defRPr sz="2700" kern="1200">
          <a:solidFill>
            <a:srgbClr val="70A0D7"/>
          </a:solidFill>
          <a:latin typeface="Arial"/>
          <a:ea typeface="+mn-ea"/>
          <a:cs typeface="Arial"/>
        </a:defRPr>
      </a:lvl4pPr>
      <a:lvl5pPr marL="2742720" indent="-304747" algn="l" defTabSz="1218987" rtl="0" eaLnBrk="1" latinLnBrk="0" hangingPunct="1">
        <a:lnSpc>
          <a:spcPct val="85000"/>
        </a:lnSpc>
        <a:spcBef>
          <a:spcPts val="0"/>
        </a:spcBef>
        <a:spcAft>
          <a:spcPts val="600"/>
        </a:spcAft>
        <a:buFont typeface="Arial" pitchFamily="34" charset="0"/>
        <a:buChar char="»"/>
        <a:defRPr sz="2700" kern="1200">
          <a:solidFill>
            <a:srgbClr val="70A0D7"/>
          </a:solidFill>
          <a:latin typeface="Arial"/>
          <a:ea typeface="+mn-ea"/>
          <a:cs typeface="Arial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12" Type="http://schemas.openxmlformats.org/officeDocument/2006/relationships/chart" Target="../charts/chart1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chart" Target="../charts/chart4.xml"/><Relationship Id="rId11" Type="http://schemas.openxmlformats.org/officeDocument/2006/relationships/chart" Target="../charts/chart9.xml"/><Relationship Id="rId5" Type="http://schemas.openxmlformats.org/officeDocument/2006/relationships/chart" Target="../charts/chart3.xml"/><Relationship Id="rId10" Type="http://schemas.openxmlformats.org/officeDocument/2006/relationships/chart" Target="../charts/chart8.xml"/><Relationship Id="rId4" Type="http://schemas.openxmlformats.org/officeDocument/2006/relationships/chart" Target="../charts/chart2.xml"/><Relationship Id="rId9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Rectangle 29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 rot="5400000">
            <a:off x="5853891" y="-5873997"/>
            <a:ext cx="481040" cy="12188825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89" name="TextBox 188"/>
          <p:cNvSpPr txBox="1"/>
          <p:nvPr/>
        </p:nvSpPr>
        <p:spPr>
          <a:xfrm>
            <a:off x="0" y="59972"/>
            <a:ext cx="12192000" cy="369332"/>
          </a:xfrm>
          <a:prstGeom prst="rect">
            <a:avLst/>
          </a:prstGeom>
          <a:solidFill>
            <a:srgbClr val="002060"/>
          </a:solidFill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/>
                <a:cs typeface="Arial"/>
              </a:rPr>
              <a:t>2022 AUDIT BENCHMARK COMPARISON</a:t>
            </a:r>
          </a:p>
        </p:txBody>
      </p:sp>
      <p:sp>
        <p:nvSpPr>
          <p:cNvPr id="302" name="Rectangle 30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 rot="5400000">
            <a:off x="5980112" y="649287"/>
            <a:ext cx="228602" cy="12188825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FAE43EA9-8D2F-6FE4-C6CE-999DFC461BCD}"/>
              </a:ext>
            </a:extLst>
          </p:cNvPr>
          <p:cNvCxnSpPr>
            <a:cxnSpLocks/>
          </p:cNvCxnSpPr>
          <p:nvPr/>
        </p:nvCxnSpPr>
        <p:spPr>
          <a:xfrm>
            <a:off x="269806" y="3648010"/>
            <a:ext cx="1162486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ADFD0173-06E5-DC77-C71D-69ED3A2E5410}"/>
              </a:ext>
            </a:extLst>
          </p:cNvPr>
          <p:cNvCxnSpPr>
            <a:cxnSpLocks/>
          </p:cNvCxnSpPr>
          <p:nvPr/>
        </p:nvCxnSpPr>
        <p:spPr>
          <a:xfrm flipH="1">
            <a:off x="7407066" y="666122"/>
            <a:ext cx="12401" cy="2815664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" name="Group 62">
            <a:extLst>
              <a:ext uri="{FF2B5EF4-FFF2-40B4-BE49-F238E27FC236}">
                <a16:creationId xmlns:a16="http://schemas.microsoft.com/office/drawing/2014/main" id="{D4315F69-1D91-8CEE-6E5C-F0CF2D99C469}"/>
              </a:ext>
            </a:extLst>
          </p:cNvPr>
          <p:cNvGrpSpPr/>
          <p:nvPr/>
        </p:nvGrpSpPr>
        <p:grpSpPr>
          <a:xfrm>
            <a:off x="9894875" y="779464"/>
            <a:ext cx="2045382" cy="2602782"/>
            <a:chOff x="9894875" y="779464"/>
            <a:chExt cx="2045382" cy="2602782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A657E2D8-E45E-19F5-F346-1567404BCD9D}"/>
                </a:ext>
              </a:extLst>
            </p:cNvPr>
            <p:cNvSpPr txBox="1"/>
            <p:nvPr/>
          </p:nvSpPr>
          <p:spPr>
            <a:xfrm>
              <a:off x="10005425" y="779464"/>
              <a:ext cx="1831716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0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ATL had higher average of CPE hours per staff in 2021</a:t>
              </a:r>
            </a:p>
          </p:txBody>
        </p:sp>
        <p:graphicFrame>
          <p:nvGraphicFramePr>
            <p:cNvPr id="59" name="Chart 58">
              <a:extLst>
                <a:ext uri="{FF2B5EF4-FFF2-40B4-BE49-F238E27FC236}">
                  <a16:creationId xmlns:a16="http://schemas.microsoft.com/office/drawing/2014/main" id="{700BAD40-B9D0-071B-11DC-9673713F24CF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561160407"/>
                </p:ext>
              </p:extLst>
            </p:nvPr>
          </p:nvGraphicFramePr>
          <p:xfrm>
            <a:off x="9894875" y="1137002"/>
            <a:ext cx="2045382" cy="224524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24B7F901-35F1-2D09-DDA8-C23A86F5CE02}"/>
              </a:ext>
            </a:extLst>
          </p:cNvPr>
          <p:cNvGrpSpPr/>
          <p:nvPr/>
        </p:nvGrpSpPr>
        <p:grpSpPr>
          <a:xfrm>
            <a:off x="7594032" y="760931"/>
            <a:ext cx="2100401" cy="2634216"/>
            <a:chOff x="7594032" y="760931"/>
            <a:chExt cx="2100401" cy="2634216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E8DF10E-5958-93B6-2866-DAF4E0F8E457}"/>
                </a:ext>
              </a:extLst>
            </p:cNvPr>
            <p:cNvSpPr txBox="1"/>
            <p:nvPr/>
          </p:nvSpPr>
          <p:spPr>
            <a:xfrm>
              <a:off x="7921350" y="760931"/>
              <a:ext cx="1445763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0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All staff met CPE requirements in 2021</a:t>
              </a:r>
            </a:p>
          </p:txBody>
        </p:sp>
        <p:graphicFrame>
          <p:nvGraphicFramePr>
            <p:cNvPr id="60" name="Chart 59">
              <a:extLst>
                <a:ext uri="{FF2B5EF4-FFF2-40B4-BE49-F238E27FC236}">
                  <a16:creationId xmlns:a16="http://schemas.microsoft.com/office/drawing/2014/main" id="{6C0248CD-B37F-CA90-7A8C-8B2A09E38C5D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226385584"/>
                </p:ext>
              </p:extLst>
            </p:nvPr>
          </p:nvGraphicFramePr>
          <p:xfrm>
            <a:off x="7594032" y="1176857"/>
            <a:ext cx="2100401" cy="221829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9877D381-37AD-72C4-5E79-4CF3E0B2BA83}"/>
              </a:ext>
            </a:extLst>
          </p:cNvPr>
          <p:cNvGrpSpPr/>
          <p:nvPr/>
        </p:nvGrpSpPr>
        <p:grpSpPr>
          <a:xfrm>
            <a:off x="279469" y="547472"/>
            <a:ext cx="4296794" cy="3014001"/>
            <a:chOff x="270755" y="635842"/>
            <a:chExt cx="4296794" cy="3014001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B8F1E62-FD38-A938-3AFA-54E4F68F13AB}"/>
                </a:ext>
              </a:extLst>
            </p:cNvPr>
            <p:cNvSpPr txBox="1"/>
            <p:nvPr/>
          </p:nvSpPr>
          <p:spPr>
            <a:xfrm>
              <a:off x="458237" y="635842"/>
              <a:ext cx="2036155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0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Compared to our peers we have a lower percentage of staff who are certified </a:t>
              </a:r>
            </a:p>
          </p:txBody>
        </p:sp>
        <p:graphicFrame>
          <p:nvGraphicFramePr>
            <p:cNvPr id="61" name="Chart 60">
              <a:extLst>
                <a:ext uri="{FF2B5EF4-FFF2-40B4-BE49-F238E27FC236}">
                  <a16:creationId xmlns:a16="http://schemas.microsoft.com/office/drawing/2014/main" id="{58B03FA9-7C4C-E723-AECC-C86874B336FD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689674906"/>
                </p:ext>
              </p:extLst>
            </p:nvPr>
          </p:nvGraphicFramePr>
          <p:xfrm>
            <a:off x="270755" y="1195911"/>
            <a:ext cx="4296794" cy="245393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</p:grp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76A43384-BF10-C27E-9C27-6BBBD90A0D4D}"/>
              </a:ext>
            </a:extLst>
          </p:cNvPr>
          <p:cNvGrpSpPr/>
          <p:nvPr/>
        </p:nvGrpSpPr>
        <p:grpSpPr>
          <a:xfrm>
            <a:off x="426632" y="3701592"/>
            <a:ext cx="2050532" cy="2483460"/>
            <a:chOff x="342678" y="3618885"/>
            <a:chExt cx="2050532" cy="2261200"/>
          </a:xfrm>
        </p:grpSpPr>
        <p:graphicFrame>
          <p:nvGraphicFramePr>
            <p:cNvPr id="132" name="Chart 131">
              <a:extLst>
                <a:ext uri="{FF2B5EF4-FFF2-40B4-BE49-F238E27FC236}">
                  <a16:creationId xmlns:a16="http://schemas.microsoft.com/office/drawing/2014/main" id="{DD8C42FE-8BED-CE01-133B-7C529A093CE4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420728779"/>
                </p:ext>
              </p:extLst>
            </p:nvPr>
          </p:nvGraphicFramePr>
          <p:xfrm>
            <a:off x="364632" y="4032362"/>
            <a:ext cx="2028578" cy="184772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15B18BA4-381E-103E-F96E-490EEFC7E208}"/>
                </a:ext>
              </a:extLst>
            </p:cNvPr>
            <p:cNvSpPr txBox="1"/>
            <p:nvPr/>
          </p:nvSpPr>
          <p:spPr>
            <a:xfrm>
              <a:off x="342678" y="3618885"/>
              <a:ext cx="2047311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0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We were current on our external peer review, as were 64% of our peers</a:t>
              </a:r>
            </a:p>
          </p:txBody>
        </p:sp>
      </p:grp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70A0AB2B-8AA2-45AE-BB18-E91562ABBA0C}"/>
              </a:ext>
            </a:extLst>
          </p:cNvPr>
          <p:cNvGrpSpPr/>
          <p:nvPr/>
        </p:nvGrpSpPr>
        <p:grpSpPr>
          <a:xfrm>
            <a:off x="2612256" y="3674598"/>
            <a:ext cx="2040318" cy="2585095"/>
            <a:chOff x="2840856" y="3719735"/>
            <a:chExt cx="2040318" cy="2585095"/>
          </a:xfrm>
        </p:grpSpPr>
        <p:graphicFrame>
          <p:nvGraphicFramePr>
            <p:cNvPr id="136" name="Chart 135">
              <a:extLst>
                <a:ext uri="{FF2B5EF4-FFF2-40B4-BE49-F238E27FC236}">
                  <a16:creationId xmlns:a16="http://schemas.microsoft.com/office/drawing/2014/main" id="{88AE4504-E854-227C-F0BF-15280700483E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63266054"/>
                </p:ext>
              </p:extLst>
            </p:nvPr>
          </p:nvGraphicFramePr>
          <p:xfrm>
            <a:off x="2840856" y="4354057"/>
            <a:ext cx="1907019" cy="195077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94D5CEAE-E723-9509-B339-7EF8D4347572}"/>
                </a:ext>
              </a:extLst>
            </p:cNvPr>
            <p:cNvSpPr txBox="1"/>
            <p:nvPr/>
          </p:nvSpPr>
          <p:spPr>
            <a:xfrm>
              <a:off x="2959147" y="3719735"/>
              <a:ext cx="1922027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0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Our percentage of recommendations agreed to by management was about the same as our peers</a:t>
              </a: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7CE3164E-F253-C08E-1CA3-630E6C58CC31}"/>
              </a:ext>
            </a:extLst>
          </p:cNvPr>
          <p:cNvGrpSpPr/>
          <p:nvPr/>
        </p:nvGrpSpPr>
        <p:grpSpPr>
          <a:xfrm>
            <a:off x="4790859" y="3784022"/>
            <a:ext cx="2098160" cy="2526506"/>
            <a:chOff x="4972296" y="3680181"/>
            <a:chExt cx="2193635" cy="2526506"/>
          </a:xfrm>
        </p:grpSpPr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1D64B0A8-BFD4-87F0-8CA4-D9B02BBB8276}"/>
                </a:ext>
              </a:extLst>
            </p:cNvPr>
            <p:cNvSpPr txBox="1"/>
            <p:nvPr/>
          </p:nvSpPr>
          <p:spPr>
            <a:xfrm>
              <a:off x="5020971" y="3680181"/>
              <a:ext cx="2144960" cy="86177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0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Our % of recommendations implemented by management was much lower than our peers, but this has increased significantly with our new follow-up procedures</a:t>
              </a:r>
            </a:p>
          </p:txBody>
        </p:sp>
        <p:graphicFrame>
          <p:nvGraphicFramePr>
            <p:cNvPr id="149" name="Chart 148">
              <a:extLst>
                <a:ext uri="{FF2B5EF4-FFF2-40B4-BE49-F238E27FC236}">
                  <a16:creationId xmlns:a16="http://schemas.microsoft.com/office/drawing/2014/main" id="{6C2A704B-63F4-F1D8-C924-79F60B5B3AC1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190080240"/>
                </p:ext>
              </p:extLst>
            </p:nvPr>
          </p:nvGraphicFramePr>
          <p:xfrm>
            <a:off x="4972296" y="4632773"/>
            <a:ext cx="2116319" cy="157391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8"/>
            </a:graphicData>
          </a:graphic>
        </p:graphicFrame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2EF80304-2A20-83E7-81B5-508A8B63A4A8}"/>
              </a:ext>
            </a:extLst>
          </p:cNvPr>
          <p:cNvGrpSpPr/>
          <p:nvPr/>
        </p:nvGrpSpPr>
        <p:grpSpPr>
          <a:xfrm>
            <a:off x="7008812" y="3669247"/>
            <a:ext cx="2053916" cy="2590446"/>
            <a:chOff x="7222729" y="3669247"/>
            <a:chExt cx="2142125" cy="2590446"/>
          </a:xfrm>
        </p:grpSpPr>
        <p:graphicFrame>
          <p:nvGraphicFramePr>
            <p:cNvPr id="150" name="Chart 149">
              <a:extLst>
                <a:ext uri="{FF2B5EF4-FFF2-40B4-BE49-F238E27FC236}">
                  <a16:creationId xmlns:a16="http://schemas.microsoft.com/office/drawing/2014/main" id="{5FE8C2E0-BA36-4D4A-CDCD-A7DD5EABD119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39627550"/>
                </p:ext>
              </p:extLst>
            </p:nvPr>
          </p:nvGraphicFramePr>
          <p:xfrm>
            <a:off x="7266805" y="4416059"/>
            <a:ext cx="2098049" cy="184363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9"/>
            </a:graphicData>
          </a:graphic>
        </p:graphicFrame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3E3CCC83-4094-B721-4DD5-C06E15B725F3}"/>
                </a:ext>
              </a:extLst>
            </p:cNvPr>
            <p:cNvSpPr txBox="1"/>
            <p:nvPr/>
          </p:nvSpPr>
          <p:spPr>
            <a:xfrm>
              <a:off x="7222729" y="3669247"/>
              <a:ext cx="1905010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0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We met our goal of completing 10 audits in 2022.  On average, our peers reported meeting 80% of their goals</a:t>
              </a:r>
            </a:p>
          </p:txBody>
        </p:sp>
      </p:grp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FA7704E1-2B21-DC94-DAA1-3C0A35E0A482}"/>
              </a:ext>
            </a:extLst>
          </p:cNvPr>
          <p:cNvCxnSpPr>
            <a:cxnSpLocks/>
          </p:cNvCxnSpPr>
          <p:nvPr/>
        </p:nvCxnSpPr>
        <p:spPr>
          <a:xfrm flipH="1">
            <a:off x="9062728" y="3934612"/>
            <a:ext cx="18492" cy="219473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5" name="Chart 154">
            <a:extLst>
              <a:ext uri="{FF2B5EF4-FFF2-40B4-BE49-F238E27FC236}">
                <a16:creationId xmlns:a16="http://schemas.microsoft.com/office/drawing/2014/main" id="{84CF5B26-C62A-09F5-9600-DEADF852090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662221"/>
              </p:ext>
            </p:extLst>
          </p:nvPr>
        </p:nvGraphicFramePr>
        <p:xfrm>
          <a:off x="9062728" y="4842114"/>
          <a:ext cx="2975284" cy="17872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158" name="TextBox 157">
            <a:extLst>
              <a:ext uri="{FF2B5EF4-FFF2-40B4-BE49-F238E27FC236}">
                <a16:creationId xmlns:a16="http://schemas.microsoft.com/office/drawing/2014/main" id="{D258C132-6FC2-A636-0AA8-02ADCD5DACB8}"/>
              </a:ext>
            </a:extLst>
          </p:cNvPr>
          <p:cNvSpPr txBox="1"/>
          <p:nvPr/>
        </p:nvSpPr>
        <p:spPr>
          <a:xfrm>
            <a:off x="9428978" y="3689882"/>
            <a:ext cx="255035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Compared to our peers, we had a higher proportion of time spent producing  work products and relatively less on indirect time and benefit hours 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8D1D3379-EE01-2298-11F5-8F7976D0EEAF}"/>
              </a:ext>
            </a:extLst>
          </p:cNvPr>
          <p:cNvSpPr txBox="1"/>
          <p:nvPr/>
        </p:nvSpPr>
        <p:spPr>
          <a:xfrm>
            <a:off x="3055831" y="568998"/>
            <a:ext cx="2635791" cy="276999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200" b="1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EDUCATION&amp; CERTIFICATION 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4607BF05-271F-3FE7-F978-5BA3295CDC1A}"/>
              </a:ext>
            </a:extLst>
          </p:cNvPr>
          <p:cNvSpPr txBox="1"/>
          <p:nvPr/>
        </p:nvSpPr>
        <p:spPr>
          <a:xfrm>
            <a:off x="9433038" y="561201"/>
            <a:ext cx="572387" cy="276999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200" b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CPE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A752E6E5-A452-4A17-1FBE-4D86678A55F8}"/>
              </a:ext>
            </a:extLst>
          </p:cNvPr>
          <p:cNvSpPr txBox="1"/>
          <p:nvPr/>
        </p:nvSpPr>
        <p:spPr>
          <a:xfrm>
            <a:off x="716810" y="6310528"/>
            <a:ext cx="1415931" cy="276999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200" b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PEER REVIEW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B82701B6-0D61-2227-413D-1A42178B0A32}"/>
              </a:ext>
            </a:extLst>
          </p:cNvPr>
          <p:cNvSpPr txBox="1"/>
          <p:nvPr/>
        </p:nvSpPr>
        <p:spPr>
          <a:xfrm>
            <a:off x="3995693" y="6350511"/>
            <a:ext cx="1922027" cy="276999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200" b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RECOMMENDATIONS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D1DED467-72A4-517A-BDDF-F459DDACBBD4}"/>
              </a:ext>
            </a:extLst>
          </p:cNvPr>
          <p:cNvSpPr txBox="1"/>
          <p:nvPr/>
        </p:nvSpPr>
        <p:spPr>
          <a:xfrm>
            <a:off x="8380412" y="6334193"/>
            <a:ext cx="1922027" cy="276999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200" b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PRODUCTIVITY</a:t>
            </a:r>
          </a:p>
        </p:txBody>
      </p:sp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500EDDBD-EE57-E528-14FA-837786839B49}"/>
              </a:ext>
            </a:extLst>
          </p:cNvPr>
          <p:cNvCxnSpPr>
            <a:cxnSpLocks/>
          </p:cNvCxnSpPr>
          <p:nvPr/>
        </p:nvCxnSpPr>
        <p:spPr>
          <a:xfrm flipH="1">
            <a:off x="6861940" y="3901265"/>
            <a:ext cx="18492" cy="219473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CF5AB29F-FB65-065C-0698-1B62AFC77767}"/>
              </a:ext>
            </a:extLst>
          </p:cNvPr>
          <p:cNvCxnSpPr>
            <a:cxnSpLocks/>
          </p:cNvCxnSpPr>
          <p:nvPr/>
        </p:nvCxnSpPr>
        <p:spPr>
          <a:xfrm flipH="1">
            <a:off x="4652574" y="3889077"/>
            <a:ext cx="18492" cy="219473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E4341262-0AE5-DA22-64C4-3F8FCCE1A668}"/>
              </a:ext>
            </a:extLst>
          </p:cNvPr>
          <p:cNvCxnSpPr>
            <a:cxnSpLocks/>
          </p:cNvCxnSpPr>
          <p:nvPr/>
        </p:nvCxnSpPr>
        <p:spPr>
          <a:xfrm flipH="1">
            <a:off x="2535891" y="3901265"/>
            <a:ext cx="18492" cy="219473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>
            <a:extLst>
              <a:ext uri="{FF2B5EF4-FFF2-40B4-BE49-F238E27FC236}">
                <a16:creationId xmlns:a16="http://schemas.microsoft.com/office/drawing/2014/main" id="{9E1AE1B9-3FD7-205D-F830-C28A4ADEA67A}"/>
              </a:ext>
            </a:extLst>
          </p:cNvPr>
          <p:cNvGrpSpPr/>
          <p:nvPr/>
        </p:nvGrpSpPr>
        <p:grpSpPr>
          <a:xfrm>
            <a:off x="5053867" y="949615"/>
            <a:ext cx="1908252" cy="2340757"/>
            <a:chOff x="5053867" y="949615"/>
            <a:chExt cx="1908252" cy="2340757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8AF859CD-8224-64DB-C8D9-29BB6DF7E64B}"/>
                </a:ext>
              </a:extLst>
            </p:cNvPr>
            <p:cNvGrpSpPr/>
            <p:nvPr/>
          </p:nvGrpSpPr>
          <p:grpSpPr>
            <a:xfrm>
              <a:off x="5053867" y="949615"/>
              <a:ext cx="1908252" cy="2111992"/>
              <a:chOff x="5053867" y="949615"/>
              <a:chExt cx="1908252" cy="2111992"/>
            </a:xfrm>
          </p:grpSpPr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9959888E-35F6-528F-5D54-8969D0ACA733}"/>
                  </a:ext>
                </a:extLst>
              </p:cNvPr>
              <p:cNvSpPr txBox="1"/>
              <p:nvPr/>
            </p:nvSpPr>
            <p:spPr>
              <a:xfrm>
                <a:off x="5375362" y="949615"/>
                <a:ext cx="1586757" cy="28000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0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ATL Staff in 2021</a:t>
                </a:r>
              </a:p>
            </p:txBody>
          </p:sp>
          <p:graphicFrame>
            <p:nvGraphicFramePr>
              <p:cNvPr id="3" name="Chart 2">
                <a:extLst>
                  <a:ext uri="{FF2B5EF4-FFF2-40B4-BE49-F238E27FC236}">
                    <a16:creationId xmlns:a16="http://schemas.microsoft.com/office/drawing/2014/main" id="{BD6857B4-0348-BBEB-DD22-8137A49049D7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097742737"/>
                  </p:ext>
                </p:extLst>
              </p:nvPr>
            </p:nvGraphicFramePr>
            <p:xfrm>
              <a:off x="5053867" y="1159782"/>
              <a:ext cx="1826565" cy="1901825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11"/>
              </a:graphicData>
            </a:graphic>
          </p:graphicFrame>
        </p:grp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07726F16-31B8-7021-9D73-ED52E5144B11}"/>
                </a:ext>
              </a:extLst>
            </p:cNvPr>
            <p:cNvSpPr txBox="1"/>
            <p:nvPr/>
          </p:nvSpPr>
          <p:spPr>
            <a:xfrm>
              <a:off x="5495374" y="3044151"/>
              <a:ext cx="971984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0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16 Staff Total</a:t>
              </a:r>
            </a:p>
          </p:txBody>
        </p:sp>
      </p:grp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E912D60F-E75C-E8C5-FB92-43E2DE936B3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0762196"/>
              </p:ext>
            </p:extLst>
          </p:nvPr>
        </p:nvGraphicFramePr>
        <p:xfrm>
          <a:off x="2808666" y="4416059"/>
          <a:ext cx="1615109" cy="1831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</p:spTree>
    <p:extLst>
      <p:ext uri="{BB962C8B-B14F-4D97-AF65-F5344CB8AC3E}">
        <p14:creationId xmlns:p14="http://schemas.microsoft.com/office/powerpoint/2010/main" val="436926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F2210"/>
      </a:accent1>
      <a:accent2>
        <a:srgbClr val="245227"/>
      </a:accent2>
      <a:accent3>
        <a:srgbClr val="488862"/>
      </a:accent3>
      <a:accent4>
        <a:srgbClr val="59AA7A"/>
      </a:accent4>
      <a:accent5>
        <a:srgbClr val="9ED2AE"/>
      </a:accent5>
      <a:accent6>
        <a:srgbClr val="C2ECC9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6401876_win32_fixed.potx" id="{79224A1A-576E-4E8E-97B9-9589E724BE2C}" vid="{26705E45-EC6F-4CC2-8A71-CE3DC002976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Statistics Infographics Sampler</Template>
  <TotalTime>107</TotalTime>
  <Words>158</Words>
  <Application>Microsoft Office PowerPoint</Application>
  <PresentationFormat>Custom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Manager/>
  <Company>City of Atlanta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Jackson, Stephanie</dc:creator>
  <cp:keywords/>
  <dc:description/>
  <cp:lastModifiedBy>Jones, Princess N</cp:lastModifiedBy>
  <cp:revision>2</cp:revision>
  <dcterms:created xsi:type="dcterms:W3CDTF">2023-07-25T14:17:31Z</dcterms:created>
  <dcterms:modified xsi:type="dcterms:W3CDTF">2023-07-31T13:53:25Z</dcterms:modified>
  <cp:category/>
</cp:coreProperties>
</file>