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406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5" r:id="rId4"/>
    <p:sldId id="271" r:id="rId5"/>
    <p:sldId id="274" r:id="rId6"/>
    <p:sldId id="273" r:id="rId7"/>
    <p:sldId id="264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152"/>
    <a:srgbClr val="40315E"/>
    <a:srgbClr val="D2D6E5"/>
    <a:srgbClr val="660066"/>
    <a:srgbClr val="000000"/>
    <a:srgbClr val="FFE5FF"/>
    <a:srgbClr val="CCC0DA"/>
    <a:srgbClr val="00FF00"/>
    <a:srgbClr val="500050"/>
    <a:srgbClr val="B4A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66102" autoAdjust="0"/>
  </p:normalViewPr>
  <p:slideViewPr>
    <p:cSldViewPr>
      <p:cViewPr varScale="1">
        <p:scale>
          <a:sx n="44" d="100"/>
          <a:sy n="44" d="100"/>
        </p:scale>
        <p:origin x="1524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r">
              <a:defRPr sz="1200"/>
            </a:lvl1pPr>
          </a:lstStyle>
          <a:p>
            <a:fld id="{F7CCA336-F38F-48AF-B7F9-B9E4E1B6716F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r">
              <a:defRPr sz="1200"/>
            </a:lvl1pPr>
          </a:lstStyle>
          <a:p>
            <a:fld id="{ECD3C73A-29C0-45F4-BB5C-187D0C3506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5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r">
              <a:defRPr sz="1200"/>
            </a:lvl1pPr>
          </a:lstStyle>
          <a:p>
            <a:fld id="{4E3F1D8E-6436-45A5-8040-394B62323B81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7" tIns="46649" rIns="93297" bIns="466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297" tIns="46649" rIns="93297" bIns="466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r">
              <a:defRPr sz="1200"/>
            </a:lvl1pPr>
          </a:lstStyle>
          <a:p>
            <a:fld id="{74C00671-62EC-409E-8BF3-4318651B7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0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9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5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9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3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0B8DA1-CCC7-4673-86B2-00DEA040D3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6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8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5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4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5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0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5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3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2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987F4B9-072B-4C97-8F77-67621F56A04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missionmark.com/ae075fd7-a40b-489c-a67a-6e1ec456669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udit.org/beltline-special-service-district-financial-review-2022---october-20221.html" TargetMode="External"/><Relationship Id="rId7" Type="http://schemas.openxmlformats.org/officeDocument/2006/relationships/hyperlink" Target="http://www.atlaudit.org/municipal-market---february-2023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udit.org/atlanta-fire-rescue-department-financial-transaction-review---october-20221.html" TargetMode="External"/><Relationship Id="rId5" Type="http://schemas.openxmlformats.org/officeDocument/2006/relationships/hyperlink" Target="http://www.atlaudit.org/employee-benefits---october-2022.html" TargetMode="External"/><Relationship Id="rId4" Type="http://schemas.openxmlformats.org/officeDocument/2006/relationships/hyperlink" Target="http://www.atlaudit.org/citywide-cash-handling---october-2022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11201400" cy="137160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Auditor’s Office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9601465" cy="1676400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Report to Finance/Executive Committee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29, 2023</a:t>
            </a:r>
          </a:p>
        </p:txBody>
      </p:sp>
    </p:spTree>
    <p:extLst>
      <p:ext uri="{BB962C8B-B14F-4D97-AF65-F5344CB8AC3E}">
        <p14:creationId xmlns:p14="http://schemas.microsoft.com/office/powerpoint/2010/main" val="398998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2BD3-F81F-4EC8-A058-BD7685CE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62" y="733253"/>
            <a:ext cx="10972800" cy="76199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FY23 Summary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6C034-F4F2-41B8-BDDF-0134A2B2FE3A}"/>
              </a:ext>
            </a:extLst>
          </p:cNvPr>
          <p:cNvSpPr txBox="1"/>
          <p:nvPr/>
        </p:nvSpPr>
        <p:spPr>
          <a:xfrm>
            <a:off x="4293961" y="5181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https://dashboard.missionmark.com/ae075fd7-a40b-489c-a67a-6e1ec4566694/</a:t>
            </a:r>
            <a:endParaRPr lang="en-US" dirty="0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EC1453A4-6B32-2A9F-27EA-C1C92833FEFA}"/>
              </a:ext>
            </a:extLst>
          </p:cNvPr>
          <p:cNvSpPr>
            <a:spLocks/>
          </p:cNvSpPr>
          <p:nvPr/>
        </p:nvSpPr>
        <p:spPr bwMode="auto">
          <a:xfrm>
            <a:off x="609600" y="2286000"/>
            <a:ext cx="3276600" cy="761999"/>
          </a:xfrm>
          <a:custGeom>
            <a:avLst/>
            <a:gdLst>
              <a:gd name="T0" fmla="*/ 438 w 487"/>
              <a:gd name="T1" fmla="*/ 99 h 99"/>
              <a:gd name="T2" fmla="*/ 49 w 487"/>
              <a:gd name="T3" fmla="*/ 99 h 99"/>
              <a:gd name="T4" fmla="*/ 0 w 487"/>
              <a:gd name="T5" fmla="*/ 49 h 99"/>
              <a:gd name="T6" fmla="*/ 49 w 487"/>
              <a:gd name="T7" fmla="*/ 0 h 99"/>
              <a:gd name="T8" fmla="*/ 438 w 487"/>
              <a:gd name="T9" fmla="*/ 0 h 99"/>
              <a:gd name="T10" fmla="*/ 487 w 487"/>
              <a:gd name="T11" fmla="*/ 49 h 99"/>
              <a:gd name="T12" fmla="*/ 438 w 487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99">
                <a:moveTo>
                  <a:pt x="438" y="99"/>
                </a:moveTo>
                <a:cubicBezTo>
                  <a:pt x="49" y="99"/>
                  <a:pt x="49" y="99"/>
                  <a:pt x="49" y="99"/>
                </a:cubicBezTo>
                <a:cubicBezTo>
                  <a:pt x="22" y="99"/>
                  <a:pt x="0" y="77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65" y="0"/>
                  <a:pt x="487" y="22"/>
                  <a:pt x="487" y="49"/>
                </a:cubicBezTo>
                <a:cubicBezTo>
                  <a:pt x="487" y="77"/>
                  <a:pt x="465" y="99"/>
                  <a:pt x="438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endParaRPr lang="en-US" sz="700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Audits</a:t>
            </a:r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42074952-8E78-E013-0BBB-DA498B278209}"/>
              </a:ext>
            </a:extLst>
          </p:cNvPr>
          <p:cNvSpPr>
            <a:spLocks/>
          </p:cNvSpPr>
          <p:nvPr/>
        </p:nvSpPr>
        <p:spPr bwMode="auto">
          <a:xfrm>
            <a:off x="7772400" y="2286000"/>
            <a:ext cx="3864052" cy="793638"/>
          </a:xfrm>
          <a:custGeom>
            <a:avLst/>
            <a:gdLst>
              <a:gd name="T0" fmla="*/ 438 w 487"/>
              <a:gd name="T1" fmla="*/ 99 h 99"/>
              <a:gd name="T2" fmla="*/ 49 w 487"/>
              <a:gd name="T3" fmla="*/ 99 h 99"/>
              <a:gd name="T4" fmla="*/ 0 w 487"/>
              <a:gd name="T5" fmla="*/ 49 h 99"/>
              <a:gd name="T6" fmla="*/ 49 w 487"/>
              <a:gd name="T7" fmla="*/ 0 h 99"/>
              <a:gd name="T8" fmla="*/ 438 w 487"/>
              <a:gd name="T9" fmla="*/ 0 h 99"/>
              <a:gd name="T10" fmla="*/ 487 w 487"/>
              <a:gd name="T11" fmla="*/ 49 h 99"/>
              <a:gd name="T12" fmla="*/ 438 w 487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99">
                <a:moveTo>
                  <a:pt x="438" y="99"/>
                </a:moveTo>
                <a:cubicBezTo>
                  <a:pt x="49" y="99"/>
                  <a:pt x="49" y="99"/>
                  <a:pt x="49" y="99"/>
                </a:cubicBezTo>
                <a:cubicBezTo>
                  <a:pt x="22" y="99"/>
                  <a:pt x="0" y="77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65" y="0"/>
                  <a:pt x="487" y="22"/>
                  <a:pt x="487" y="49"/>
                </a:cubicBezTo>
                <a:cubicBezTo>
                  <a:pt x="487" y="77"/>
                  <a:pt x="465" y="99"/>
                  <a:pt x="438" y="9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endParaRPr lang="en-US" sz="700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Continuous audit</a:t>
            </a:r>
          </a:p>
        </p:txBody>
      </p:sp>
      <p:sp>
        <p:nvSpPr>
          <p:cNvPr id="32" name="Freeform 44">
            <a:extLst>
              <a:ext uri="{FF2B5EF4-FFF2-40B4-BE49-F238E27FC236}">
                <a16:creationId xmlns:a16="http://schemas.microsoft.com/office/drawing/2014/main" id="{16F9D11F-1C5A-CF48-9B9C-C6B7D050E74C}"/>
              </a:ext>
            </a:extLst>
          </p:cNvPr>
          <p:cNvSpPr>
            <a:spLocks/>
          </p:cNvSpPr>
          <p:nvPr/>
        </p:nvSpPr>
        <p:spPr bwMode="auto">
          <a:xfrm>
            <a:off x="4380880" y="2286000"/>
            <a:ext cx="2934320" cy="761998"/>
          </a:xfrm>
          <a:custGeom>
            <a:avLst/>
            <a:gdLst>
              <a:gd name="T0" fmla="*/ 438 w 487"/>
              <a:gd name="T1" fmla="*/ 99 h 99"/>
              <a:gd name="T2" fmla="*/ 49 w 487"/>
              <a:gd name="T3" fmla="*/ 99 h 99"/>
              <a:gd name="T4" fmla="*/ 0 w 487"/>
              <a:gd name="T5" fmla="*/ 49 h 99"/>
              <a:gd name="T6" fmla="*/ 49 w 487"/>
              <a:gd name="T7" fmla="*/ 0 h 99"/>
              <a:gd name="T8" fmla="*/ 438 w 487"/>
              <a:gd name="T9" fmla="*/ 0 h 99"/>
              <a:gd name="T10" fmla="*/ 487 w 487"/>
              <a:gd name="T11" fmla="*/ 49 h 99"/>
              <a:gd name="T12" fmla="*/ 438 w 487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99">
                <a:moveTo>
                  <a:pt x="438" y="99"/>
                </a:moveTo>
                <a:cubicBezTo>
                  <a:pt x="49" y="99"/>
                  <a:pt x="49" y="99"/>
                  <a:pt x="49" y="99"/>
                </a:cubicBezTo>
                <a:cubicBezTo>
                  <a:pt x="22" y="99"/>
                  <a:pt x="0" y="77"/>
                  <a:pt x="0" y="49"/>
                </a:cubicBezTo>
                <a:cubicBezTo>
                  <a:pt x="0" y="22"/>
                  <a:pt x="22" y="0"/>
                  <a:pt x="49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65" y="0"/>
                  <a:pt x="487" y="22"/>
                  <a:pt x="487" y="49"/>
                </a:cubicBezTo>
                <a:cubicBezTo>
                  <a:pt x="487" y="77"/>
                  <a:pt x="465" y="99"/>
                  <a:pt x="438" y="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endParaRPr lang="en-US" sz="700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Follow-up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2984B1-B73F-9770-435F-1700744729B0}"/>
              </a:ext>
            </a:extLst>
          </p:cNvPr>
          <p:cNvSpPr txBox="1"/>
          <p:nvPr/>
        </p:nvSpPr>
        <p:spPr>
          <a:xfrm>
            <a:off x="609600" y="34290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audits released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 audits in progress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Updating risk assessment for FY24 annual audit plan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56FA47-C989-009A-3DCE-2B02D38E31E6}"/>
              </a:ext>
            </a:extLst>
          </p:cNvPr>
          <p:cNvSpPr txBox="1"/>
          <p:nvPr/>
        </p:nvSpPr>
        <p:spPr>
          <a:xfrm>
            <a:off x="4267200" y="3428999"/>
            <a:ext cx="3276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74 Recommendations Closed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67 (91%) of 74 Closed as Implemented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05998A-490E-0BF5-0AFC-CB46F2DDE964}"/>
              </a:ext>
            </a:extLst>
          </p:cNvPr>
          <p:cNvSpPr txBox="1"/>
          <p:nvPr/>
        </p:nvSpPr>
        <p:spPr>
          <a:xfrm>
            <a:off x="7978322" y="3428998"/>
            <a:ext cx="37564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49 Advanced Access Control Conflict Pairs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 Sensitive Access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25 Financial &amp; HR Transactions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OTBI Reports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C6941C-29F7-4D4F-1DFA-F37B27C5FAF0}"/>
              </a:ext>
            </a:extLst>
          </p:cNvPr>
          <p:cNvCxnSpPr>
            <a:cxnSpLocks/>
          </p:cNvCxnSpPr>
          <p:nvPr/>
        </p:nvCxnSpPr>
        <p:spPr>
          <a:xfrm>
            <a:off x="4191000" y="3505200"/>
            <a:ext cx="0" cy="245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F6D2D7-636E-B6AB-2F5C-A58C7AE61A7E}"/>
              </a:ext>
            </a:extLst>
          </p:cNvPr>
          <p:cNvCxnSpPr>
            <a:cxnSpLocks/>
          </p:cNvCxnSpPr>
          <p:nvPr/>
        </p:nvCxnSpPr>
        <p:spPr>
          <a:xfrm>
            <a:off x="7808976" y="3505200"/>
            <a:ext cx="0" cy="245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50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A806-01C2-6DC5-5095-AD9071B1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1814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Audit Follow-Up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3110D-49DB-7FC5-567F-CB6D0E7CE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6" t="19441" r="1837" b="2632"/>
          <a:stretch/>
        </p:blipFill>
        <p:spPr>
          <a:xfrm>
            <a:off x="2590800" y="2073490"/>
            <a:ext cx="7140388" cy="4551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1A791-D459-08D1-20D3-907BDF51A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31" t="3056" r="2499" b="80346"/>
          <a:stretch/>
        </p:blipFill>
        <p:spPr>
          <a:xfrm>
            <a:off x="9601200" y="3810000"/>
            <a:ext cx="1688640" cy="10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3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7F2C-A7E0-4905-821E-28D3F96E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Audits Completed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0793C22-816F-CF94-C703-81CA8483E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15417"/>
              </p:ext>
            </p:extLst>
          </p:nvPr>
        </p:nvGraphicFramePr>
        <p:xfrm>
          <a:off x="457200" y="1981200"/>
          <a:ext cx="11277599" cy="477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363">
                  <a:extLst>
                    <a:ext uri="{9D8B030D-6E8A-4147-A177-3AD203B41FA5}">
                      <a16:colId xmlns:a16="http://schemas.microsoft.com/office/drawing/2014/main" val="2299922292"/>
                    </a:ext>
                  </a:extLst>
                </a:gridCol>
                <a:gridCol w="5739236">
                  <a:extLst>
                    <a:ext uri="{9D8B030D-6E8A-4147-A177-3AD203B41FA5}">
                      <a16:colId xmlns:a16="http://schemas.microsoft.com/office/drawing/2014/main" val="3910047471"/>
                    </a:ext>
                  </a:extLst>
                </a:gridCol>
              </a:tblGrid>
              <a:tr h="4773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0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2000" b="0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62603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indent="-457200" algn="l" defTabSz="457200" rtl="0" eaLnBrk="1" latinLnBrk="0" hangingPunct="1">
                        <a:buFont typeface="+mj-lt"/>
                        <a:buAutoNum type="arabicPeriod"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Beltline Special Services District</a:t>
                      </a:r>
                      <a:endParaRPr lang="en-US" sz="200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Oct 2022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06012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indent="-457200" algn="l" defTabSz="457200" rtl="0" eaLnBrk="1" latinLnBrk="0" hangingPunct="1">
                        <a:buFont typeface="+mj-lt"/>
                        <a:buAutoNum type="arabicPeriod" startAt="2"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Citywide Cash Handling</a:t>
                      </a:r>
                      <a:endParaRPr lang="en-US" sz="200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Oct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70360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indent="-457200" algn="l" defTabSz="457200" rtl="0" eaLnBrk="1" latinLnBrk="0" hangingPunct="1">
                        <a:buFont typeface="+mj-lt"/>
                        <a:buAutoNum type="arabicPeriod" startAt="3"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Employee Benefits</a:t>
                      </a:r>
                      <a:endParaRPr lang="en-US" sz="200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Oct 2022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78776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indent="-457200" algn="l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AFRD Financial Procedures</a:t>
                      </a:r>
                      <a:endParaRPr lang="en-US" sz="200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Oct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8597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Municipal Market Lease</a:t>
                      </a:r>
                      <a:endParaRPr lang="en-US" sz="2000" u="non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Feb 2023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28122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indent="-457200" algn="l" defTabSz="457200" rtl="0" eaLnBrk="1" latinLnBrk="0" hangingPunct="1">
                        <a:buFont typeface="+mj-lt"/>
                        <a:buAutoNum type="arabicPeriod" startAt="6"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Rem Process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 Committee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99344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indent="-457200" algn="l" defTabSz="457200" rtl="0" eaLnBrk="1" latinLnBrk="0" hangingPunct="1">
                        <a:buFont typeface="+mj-lt"/>
                        <a:buAutoNum type="arabicPeriod" startAt="7"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Solid Waste Services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 Committee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09603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Grants Management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 Committee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16815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  Business License Administration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 Committee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66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69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7F2C-A7E0-4905-821E-28D3F96E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199"/>
            <a:ext cx="10972800" cy="72409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Audits In Progress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1A730E-5EE2-2C89-471B-C95AB96A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2886B1B-B3C1-66EF-9168-438AF5258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153374"/>
              </p:ext>
            </p:extLst>
          </p:nvPr>
        </p:nvGraphicFramePr>
        <p:xfrm>
          <a:off x="457201" y="2181224"/>
          <a:ext cx="11277599" cy="429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363">
                  <a:extLst>
                    <a:ext uri="{9D8B030D-6E8A-4147-A177-3AD203B41FA5}">
                      <a16:colId xmlns:a16="http://schemas.microsoft.com/office/drawing/2014/main" val="2299922292"/>
                    </a:ext>
                  </a:extLst>
                </a:gridCol>
                <a:gridCol w="5739236">
                  <a:extLst>
                    <a:ext uri="{9D8B030D-6E8A-4147-A177-3AD203B41FA5}">
                      <a16:colId xmlns:a16="http://schemas.microsoft.com/office/drawing/2014/main" val="3910047471"/>
                    </a:ext>
                  </a:extLst>
                </a:gridCol>
              </a:tblGrid>
              <a:tr h="4773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0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2000" b="0" kern="1200" cap="all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62603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Oracle Time and Labor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Interim Report to Mgt; Ongoing review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06012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 Train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Review and Response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70360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Aviation Capital Projects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Fieldwork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78776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Landscape Contracts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Fieldwork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38597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Moving Atlanta Forward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Fieldwork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28122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&amp; Sewer Billing and Collections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Fieldwork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99344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Court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Fieldwork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09603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Cycle Time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Fieldwork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1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84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49EF-8DA6-FD82-7B50-36BF4107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5644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Organizational Chart</a:t>
            </a:r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DD54BC3-90D3-9696-3B4A-0525DEA87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t="14445" r="12500" b="12222"/>
          <a:stretch/>
        </p:blipFill>
        <p:spPr>
          <a:xfrm>
            <a:off x="1540164" y="1828800"/>
            <a:ext cx="9103591" cy="48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11049000" cy="8240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6318-A37A-4908-8899-51D0E38AD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5181600"/>
            <a:ext cx="12192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12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190</Words>
  <Application>Microsoft Office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Wingdings 2</vt:lpstr>
      <vt:lpstr>Dividend</vt:lpstr>
      <vt:lpstr>City Auditor’s Office</vt:lpstr>
      <vt:lpstr>FY23 Summary</vt:lpstr>
      <vt:lpstr>Audit Follow-Up Process</vt:lpstr>
      <vt:lpstr>Audits Completed</vt:lpstr>
      <vt:lpstr>Audits In Progress</vt:lpstr>
      <vt:lpstr>Organizational Chart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2018-02-27T21:01:31Z</dcterms:created>
  <dcterms:modified xsi:type="dcterms:W3CDTF">2023-04-18T12:53:39Z</dcterms:modified>
</cp:coreProperties>
</file>