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9">
  <p:sldMasterIdLst>
    <p:sldMasterId id="2147484068" r:id="rId1"/>
  </p:sldMasterIdLst>
  <p:notesMasterIdLst>
    <p:notesMasterId r:id="rId9"/>
  </p:notesMasterIdLst>
  <p:handoutMasterIdLst>
    <p:handoutMasterId r:id="rId10"/>
  </p:handoutMasterIdLst>
  <p:sldIdLst>
    <p:sldId id="256" r:id="rId2"/>
    <p:sldId id="276" r:id="rId3"/>
    <p:sldId id="271" r:id="rId4"/>
    <p:sldId id="274" r:id="rId5"/>
    <p:sldId id="277" r:id="rId6"/>
    <p:sldId id="273" r:id="rId7"/>
    <p:sldId id="264" r:id="rId8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3152"/>
    <a:srgbClr val="40315E"/>
    <a:srgbClr val="D2D6E5"/>
    <a:srgbClr val="660066"/>
    <a:srgbClr val="000000"/>
    <a:srgbClr val="FFE5FF"/>
    <a:srgbClr val="CCC0DA"/>
    <a:srgbClr val="00FF00"/>
    <a:srgbClr val="500050"/>
    <a:srgbClr val="B4A4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361EE2-9712-42EA-89E2-D3A7EC1BB434}" v="16" dt="2023-07-07T13:46:22.308"/>
    <p1510:client id="{D51AA734-D86B-40E1-AC1F-CF869713CAF4}" v="160" dt="2023-07-07T13:42:49.8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71987" autoAdjust="0"/>
  </p:normalViewPr>
  <p:slideViewPr>
    <p:cSldViewPr>
      <p:cViewPr varScale="1">
        <p:scale>
          <a:sx n="79" d="100"/>
          <a:sy n="79" d="100"/>
        </p:scale>
        <p:origin x="1830" y="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93FD21-1ABB-4244-8200-BB891DFACB61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8999216-22FB-45CB-B7A0-EF9EA5D21AEC}">
      <dgm:prSet phldrT="[Text]"/>
      <dgm:spPr/>
      <dgm:t>
        <a:bodyPr/>
        <a:lstStyle/>
        <a:p>
          <a:r>
            <a:rPr lang="en-US" b="1" dirty="0"/>
            <a:t>Define Audit Universe*</a:t>
          </a:r>
        </a:p>
      </dgm:t>
    </dgm:pt>
    <dgm:pt modelId="{3709E27C-BBA1-4988-B519-39B818F2D996}" type="parTrans" cxnId="{901104F1-D9F0-4D8F-ACF0-B8213348BB67}">
      <dgm:prSet/>
      <dgm:spPr/>
      <dgm:t>
        <a:bodyPr/>
        <a:lstStyle/>
        <a:p>
          <a:endParaRPr lang="en-US"/>
        </a:p>
      </dgm:t>
    </dgm:pt>
    <dgm:pt modelId="{5C72B8E8-44D6-458B-99ED-DCAA2DC43095}" type="sibTrans" cxnId="{901104F1-D9F0-4D8F-ACF0-B8213348BB67}">
      <dgm:prSet/>
      <dgm:spPr/>
      <dgm:t>
        <a:bodyPr/>
        <a:lstStyle/>
        <a:p>
          <a:endParaRPr lang="en-US"/>
        </a:p>
      </dgm:t>
    </dgm:pt>
    <dgm:pt modelId="{DDCBF9BC-D8CC-46B6-AE24-3BEDF7BC5E4D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700" dirty="0"/>
            <a:t>- 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Auditable units based on organizational structure /chart of accounts</a:t>
          </a:r>
        </a:p>
      </dgm:t>
    </dgm:pt>
    <dgm:pt modelId="{1B09561A-64CD-4321-B895-AD56EBFC43DA}" type="parTrans" cxnId="{802F80F6-DFC8-4082-B7B6-717CE1CF2D66}">
      <dgm:prSet/>
      <dgm:spPr/>
      <dgm:t>
        <a:bodyPr/>
        <a:lstStyle/>
        <a:p>
          <a:endParaRPr lang="en-US"/>
        </a:p>
      </dgm:t>
    </dgm:pt>
    <dgm:pt modelId="{C39AD07F-A710-4BCA-9CE4-AA89911AFB6C}" type="sibTrans" cxnId="{802F80F6-DFC8-4082-B7B6-717CE1CF2D66}">
      <dgm:prSet/>
      <dgm:spPr/>
      <dgm:t>
        <a:bodyPr/>
        <a:lstStyle/>
        <a:p>
          <a:endParaRPr lang="en-US"/>
        </a:p>
      </dgm:t>
    </dgm:pt>
    <dgm:pt modelId="{F1A186A6-74B9-43F7-85FD-DEF2281A99EB}">
      <dgm:prSet phldrT="[Text]"/>
      <dgm:spPr/>
      <dgm:t>
        <a:bodyPr/>
        <a:lstStyle/>
        <a:p>
          <a:r>
            <a:rPr lang="en-US" b="1" dirty="0"/>
            <a:t>City-Level Risk Library</a:t>
          </a:r>
        </a:p>
      </dgm:t>
    </dgm:pt>
    <dgm:pt modelId="{169FC7A4-D133-447D-BC0C-E62026834A4A}" type="parTrans" cxnId="{9C6D1D69-E87A-43D3-BB32-516FBB823E36}">
      <dgm:prSet/>
      <dgm:spPr/>
      <dgm:t>
        <a:bodyPr/>
        <a:lstStyle/>
        <a:p>
          <a:endParaRPr lang="en-US"/>
        </a:p>
      </dgm:t>
    </dgm:pt>
    <dgm:pt modelId="{9EDD1A15-1630-4499-A2FE-2FD7E4733246}" type="sibTrans" cxnId="{9C6D1D69-E87A-43D3-BB32-516FBB823E36}">
      <dgm:prSet/>
      <dgm:spPr/>
      <dgm:t>
        <a:bodyPr/>
        <a:lstStyle/>
        <a:p>
          <a:endParaRPr lang="en-US"/>
        </a:p>
      </dgm:t>
    </dgm:pt>
    <dgm:pt modelId="{FA783CFD-C2BE-4850-8CCA-FD28C24EAE57}">
      <dgm:prSet phldrT="[Text]" custT="1"/>
      <dgm:spPr/>
      <dgm:t>
        <a:bodyPr/>
        <a:lstStyle/>
        <a:p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Draft standard library of high-level risks by category:</a:t>
          </a:r>
        </a:p>
        <a:p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- People</a:t>
          </a:r>
        </a:p>
      </dgm:t>
    </dgm:pt>
    <dgm:pt modelId="{4C0AC139-40C9-4CFD-BD5A-C2163DA77287}" type="parTrans" cxnId="{1C46F70C-1F08-4A27-A136-C31804B86013}">
      <dgm:prSet/>
      <dgm:spPr/>
      <dgm:t>
        <a:bodyPr/>
        <a:lstStyle/>
        <a:p>
          <a:endParaRPr lang="en-US"/>
        </a:p>
      </dgm:t>
    </dgm:pt>
    <dgm:pt modelId="{56DEB6E4-8FFB-480F-AE04-9389A97FF0FB}" type="sibTrans" cxnId="{1C46F70C-1F08-4A27-A136-C31804B86013}">
      <dgm:prSet/>
      <dgm:spPr/>
      <dgm:t>
        <a:bodyPr/>
        <a:lstStyle/>
        <a:p>
          <a:endParaRPr lang="en-US"/>
        </a:p>
      </dgm:t>
    </dgm:pt>
    <dgm:pt modelId="{1305AB1E-654B-459E-B192-32A8ED6D3844}">
      <dgm:prSet phldrT="[Text]"/>
      <dgm:spPr/>
      <dgm:t>
        <a:bodyPr/>
        <a:lstStyle/>
        <a:p>
          <a:r>
            <a:rPr lang="en-US" b="1" dirty="0"/>
            <a:t>Risk Assessment Workshops</a:t>
          </a:r>
        </a:p>
      </dgm:t>
    </dgm:pt>
    <dgm:pt modelId="{763C948F-271B-4EA1-A4F2-6AA37DF98FFA}" type="parTrans" cxnId="{B6EE9D50-364A-4C51-ADB7-59584A125936}">
      <dgm:prSet/>
      <dgm:spPr/>
      <dgm:t>
        <a:bodyPr/>
        <a:lstStyle/>
        <a:p>
          <a:endParaRPr lang="en-US"/>
        </a:p>
      </dgm:t>
    </dgm:pt>
    <dgm:pt modelId="{CA910444-57DE-4B43-9DC0-2945DA78AACE}" type="sibTrans" cxnId="{B6EE9D50-364A-4C51-ADB7-59584A125936}">
      <dgm:prSet/>
      <dgm:spPr/>
      <dgm:t>
        <a:bodyPr/>
        <a:lstStyle/>
        <a:p>
          <a:endParaRPr lang="en-US"/>
        </a:p>
      </dgm:t>
    </dgm:pt>
    <dgm:pt modelId="{30A3D029-C790-432D-8C57-9C11248B1C8F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- Gather input on risk rankings and application to audit universe from executive team</a:t>
          </a:r>
        </a:p>
        <a:p>
          <a:pPr>
            <a:buFont typeface="Arial" panose="020B0604020202020204" pitchFamily="34" charset="0"/>
            <a:buChar char="•"/>
          </a:pP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- Report Results</a:t>
          </a:r>
        </a:p>
      </dgm:t>
    </dgm:pt>
    <dgm:pt modelId="{362275FB-CE2C-468F-B21C-EA6D2E47CEF8}" type="parTrans" cxnId="{E8D5EA43-9F55-49A3-B252-D12D56BD3B79}">
      <dgm:prSet/>
      <dgm:spPr/>
      <dgm:t>
        <a:bodyPr/>
        <a:lstStyle/>
        <a:p>
          <a:endParaRPr lang="en-US"/>
        </a:p>
      </dgm:t>
    </dgm:pt>
    <dgm:pt modelId="{2D4562B9-6E22-48DA-A6F7-58C9B653D6C2}" type="sibTrans" cxnId="{E8D5EA43-9F55-49A3-B252-D12D56BD3B79}">
      <dgm:prSet/>
      <dgm:spPr/>
      <dgm:t>
        <a:bodyPr/>
        <a:lstStyle/>
        <a:p>
          <a:endParaRPr lang="en-US"/>
        </a:p>
      </dgm:t>
    </dgm:pt>
    <dgm:pt modelId="{BC2C53B7-5B7B-471C-A9C9-787CD7F0AC19}">
      <dgm:prSet phldrT="[Text]" custT="1"/>
      <dgm:spPr/>
      <dgm:t>
        <a:bodyPr/>
        <a:lstStyle/>
        <a:p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- Processes</a:t>
          </a:r>
        </a:p>
      </dgm:t>
    </dgm:pt>
    <dgm:pt modelId="{A635C422-9E65-4808-8935-792249BA85A6}" type="parTrans" cxnId="{E225F962-605C-43EF-BC59-C0F72B3A1835}">
      <dgm:prSet/>
      <dgm:spPr/>
      <dgm:t>
        <a:bodyPr/>
        <a:lstStyle/>
        <a:p>
          <a:endParaRPr lang="en-US"/>
        </a:p>
      </dgm:t>
    </dgm:pt>
    <dgm:pt modelId="{431AB6E7-FB24-4B4B-9189-7A032012FB0A}" type="sibTrans" cxnId="{E225F962-605C-43EF-BC59-C0F72B3A1835}">
      <dgm:prSet/>
      <dgm:spPr/>
      <dgm:t>
        <a:bodyPr/>
        <a:lstStyle/>
        <a:p>
          <a:endParaRPr lang="en-US"/>
        </a:p>
      </dgm:t>
    </dgm:pt>
    <dgm:pt modelId="{A13FDD19-30C5-4AE3-BC9A-7C8EB5852AE1}">
      <dgm:prSet phldrT="[Text]" custT="1"/>
      <dgm:spPr/>
      <dgm:t>
        <a:bodyPr/>
        <a:lstStyle/>
        <a:p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- Legal/Compliance</a:t>
          </a:r>
        </a:p>
      </dgm:t>
    </dgm:pt>
    <dgm:pt modelId="{586B567A-33ED-443F-B305-79D4A6F58A12}" type="parTrans" cxnId="{A1279F52-3D81-4F0D-B692-CBF1E9B1DBB9}">
      <dgm:prSet/>
      <dgm:spPr/>
      <dgm:t>
        <a:bodyPr/>
        <a:lstStyle/>
        <a:p>
          <a:endParaRPr lang="en-US"/>
        </a:p>
      </dgm:t>
    </dgm:pt>
    <dgm:pt modelId="{58B622C1-F045-4984-B09A-69ECCAFC3607}" type="sibTrans" cxnId="{A1279F52-3D81-4F0D-B692-CBF1E9B1DBB9}">
      <dgm:prSet/>
      <dgm:spPr/>
      <dgm:t>
        <a:bodyPr/>
        <a:lstStyle/>
        <a:p>
          <a:endParaRPr lang="en-US"/>
        </a:p>
      </dgm:t>
    </dgm:pt>
    <dgm:pt modelId="{35640268-C88A-4B01-B862-A0027384CB1C}">
      <dgm:prSet phldrT="[Text]" custT="1"/>
      <dgm:spPr/>
      <dgm:t>
        <a:bodyPr/>
        <a:lstStyle/>
        <a:p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- External Events</a:t>
          </a:r>
        </a:p>
      </dgm:t>
    </dgm:pt>
    <dgm:pt modelId="{6FEC00E2-E48C-42A0-A87F-03CF904730D0}" type="parTrans" cxnId="{2332549A-DFCA-45DE-BB82-51CF0E413FFE}">
      <dgm:prSet/>
      <dgm:spPr/>
      <dgm:t>
        <a:bodyPr/>
        <a:lstStyle/>
        <a:p>
          <a:endParaRPr lang="en-US"/>
        </a:p>
      </dgm:t>
    </dgm:pt>
    <dgm:pt modelId="{E2A131CD-2513-4809-8E98-034EA469B999}" type="sibTrans" cxnId="{2332549A-DFCA-45DE-BB82-51CF0E413FFE}">
      <dgm:prSet/>
      <dgm:spPr/>
      <dgm:t>
        <a:bodyPr/>
        <a:lstStyle/>
        <a:p>
          <a:endParaRPr lang="en-US"/>
        </a:p>
      </dgm:t>
    </dgm:pt>
    <dgm:pt modelId="{5FAEA2F2-BD61-4B8F-A23C-5C1C621FB013}">
      <dgm:prSet phldr="0" custT="1"/>
      <dgm:spPr/>
      <dgm:t>
        <a:bodyPr/>
        <a:lstStyle/>
        <a:p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- Top Vendors by spend and contracts by amount</a:t>
          </a:r>
        </a:p>
      </dgm:t>
    </dgm:pt>
    <dgm:pt modelId="{0A51A465-E3C0-4F80-8B3C-32A4B9B6F523}" type="parTrans" cxnId="{F5B98FB2-1767-4EEE-9236-D3D90CCA9C2E}">
      <dgm:prSet/>
      <dgm:spPr/>
      <dgm:t>
        <a:bodyPr/>
        <a:lstStyle/>
        <a:p>
          <a:endParaRPr lang="en-US"/>
        </a:p>
      </dgm:t>
    </dgm:pt>
    <dgm:pt modelId="{5EAF63E7-BF7E-4C37-B57F-48A603FF766B}" type="sibTrans" cxnId="{F5B98FB2-1767-4EEE-9236-D3D90CCA9C2E}">
      <dgm:prSet/>
      <dgm:spPr/>
      <dgm:t>
        <a:bodyPr/>
        <a:lstStyle/>
        <a:p>
          <a:endParaRPr lang="en-US"/>
        </a:p>
      </dgm:t>
    </dgm:pt>
    <dgm:pt modelId="{C6C02064-74EB-49F0-BCBB-8D02C4820385}">
      <dgm:prSet phldr="0" custT="1"/>
      <dgm:spPr/>
      <dgm:t>
        <a:bodyPr/>
        <a:lstStyle/>
        <a:p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- Critical applications</a:t>
          </a:r>
        </a:p>
      </dgm:t>
    </dgm:pt>
    <dgm:pt modelId="{BB766327-BB89-459F-8EB3-86857123C24B}" type="parTrans" cxnId="{B948A523-4035-4CAF-8FBE-25FCD508E487}">
      <dgm:prSet/>
      <dgm:spPr/>
      <dgm:t>
        <a:bodyPr/>
        <a:lstStyle/>
        <a:p>
          <a:endParaRPr lang="en-US"/>
        </a:p>
      </dgm:t>
    </dgm:pt>
    <dgm:pt modelId="{0FF3D030-F715-442F-B9CD-1677307902A7}" type="sibTrans" cxnId="{B948A523-4035-4CAF-8FBE-25FCD508E487}">
      <dgm:prSet/>
      <dgm:spPr/>
      <dgm:t>
        <a:bodyPr/>
        <a:lstStyle/>
        <a:p>
          <a:endParaRPr lang="en-US"/>
        </a:p>
      </dgm:t>
    </dgm:pt>
    <dgm:pt modelId="{618C90B1-C9B4-45B5-920D-C76F3021D694}" type="pres">
      <dgm:prSet presAssocID="{9E93FD21-1ABB-4244-8200-BB891DFACB61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FFF98BF9-CCFA-494E-AC0E-DC03D8B6D972}" type="pres">
      <dgm:prSet presAssocID="{18999216-22FB-45CB-B7A0-EF9EA5D21AEC}" presName="parentText1" presStyleLbl="node1" presStyleIdx="0" presStyleCnt="3">
        <dgm:presLayoutVars>
          <dgm:chMax/>
          <dgm:chPref val="3"/>
          <dgm:bulletEnabled val="1"/>
        </dgm:presLayoutVars>
      </dgm:prSet>
      <dgm:spPr/>
    </dgm:pt>
    <dgm:pt modelId="{988DC7E1-AA69-443A-946C-0C575ACDB87D}" type="pres">
      <dgm:prSet presAssocID="{18999216-22FB-45CB-B7A0-EF9EA5D21AEC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</dgm:pt>
    <dgm:pt modelId="{64145424-5239-43D2-9B6E-147873798B79}" type="pres">
      <dgm:prSet presAssocID="{F1A186A6-74B9-43F7-85FD-DEF2281A99EB}" presName="parentText2" presStyleLbl="node1" presStyleIdx="1" presStyleCnt="3">
        <dgm:presLayoutVars>
          <dgm:chMax/>
          <dgm:chPref val="3"/>
          <dgm:bulletEnabled val="1"/>
        </dgm:presLayoutVars>
      </dgm:prSet>
      <dgm:spPr/>
    </dgm:pt>
    <dgm:pt modelId="{E0588F8D-D37F-4CE5-9A76-FD525E0090D4}" type="pres">
      <dgm:prSet presAssocID="{F1A186A6-74B9-43F7-85FD-DEF2281A99EB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</dgm:pt>
    <dgm:pt modelId="{4FC5C3AE-C6E2-4D5A-84C7-6589D44D3BEB}" type="pres">
      <dgm:prSet presAssocID="{1305AB1E-654B-459E-B192-32A8ED6D3844}" presName="parentText3" presStyleLbl="node1" presStyleIdx="2" presStyleCnt="3">
        <dgm:presLayoutVars>
          <dgm:chMax/>
          <dgm:chPref val="3"/>
          <dgm:bulletEnabled val="1"/>
        </dgm:presLayoutVars>
      </dgm:prSet>
      <dgm:spPr/>
    </dgm:pt>
    <dgm:pt modelId="{BEE511C4-9644-43AB-9507-938183C1C857}" type="pres">
      <dgm:prSet presAssocID="{1305AB1E-654B-459E-B192-32A8ED6D3844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1C46F70C-1F08-4A27-A136-C31804B86013}" srcId="{F1A186A6-74B9-43F7-85FD-DEF2281A99EB}" destId="{FA783CFD-C2BE-4850-8CCA-FD28C24EAE57}" srcOrd="0" destOrd="0" parTransId="{4C0AC139-40C9-4CFD-BD5A-C2163DA77287}" sibTransId="{56DEB6E4-8FFB-480F-AE04-9389A97FF0FB}"/>
    <dgm:cxn modelId="{B948A523-4035-4CAF-8FBE-25FCD508E487}" srcId="{18999216-22FB-45CB-B7A0-EF9EA5D21AEC}" destId="{C6C02064-74EB-49F0-BCBB-8D02C4820385}" srcOrd="2" destOrd="0" parTransId="{BB766327-BB89-459F-8EB3-86857123C24B}" sibTransId="{0FF3D030-F715-442F-B9CD-1677307902A7}"/>
    <dgm:cxn modelId="{1B58E92B-701E-4CE3-9D29-B79E53DC688D}" type="presOf" srcId="{5FAEA2F2-BD61-4B8F-A23C-5C1C621FB013}" destId="{988DC7E1-AA69-443A-946C-0C575ACDB87D}" srcOrd="0" destOrd="1" presId="urn:microsoft.com/office/officeart/2009/3/layout/IncreasingArrowsProcess"/>
    <dgm:cxn modelId="{E225F962-605C-43EF-BC59-C0F72B3A1835}" srcId="{F1A186A6-74B9-43F7-85FD-DEF2281A99EB}" destId="{BC2C53B7-5B7B-471C-A9C9-787CD7F0AC19}" srcOrd="1" destOrd="0" parTransId="{A635C422-9E65-4808-8935-792249BA85A6}" sibTransId="{431AB6E7-FB24-4B4B-9189-7A032012FB0A}"/>
    <dgm:cxn modelId="{E8D5EA43-9F55-49A3-B252-D12D56BD3B79}" srcId="{1305AB1E-654B-459E-B192-32A8ED6D3844}" destId="{30A3D029-C790-432D-8C57-9C11248B1C8F}" srcOrd="0" destOrd="0" parTransId="{362275FB-CE2C-468F-B21C-EA6D2E47CEF8}" sibTransId="{2D4562B9-6E22-48DA-A6F7-58C9B653D6C2}"/>
    <dgm:cxn modelId="{9C6D1D69-E87A-43D3-BB32-516FBB823E36}" srcId="{9E93FD21-1ABB-4244-8200-BB891DFACB61}" destId="{F1A186A6-74B9-43F7-85FD-DEF2281A99EB}" srcOrd="1" destOrd="0" parTransId="{169FC7A4-D133-447D-BC0C-E62026834A4A}" sibTransId="{9EDD1A15-1630-4499-A2FE-2FD7E4733246}"/>
    <dgm:cxn modelId="{D853C54A-1F9A-4C4B-BC6C-2A6B2FA787A8}" type="presOf" srcId="{18999216-22FB-45CB-B7A0-EF9EA5D21AEC}" destId="{FFF98BF9-CCFA-494E-AC0E-DC03D8B6D972}" srcOrd="0" destOrd="0" presId="urn:microsoft.com/office/officeart/2009/3/layout/IncreasingArrowsProcess"/>
    <dgm:cxn modelId="{B6EE9D50-364A-4C51-ADB7-59584A125936}" srcId="{9E93FD21-1ABB-4244-8200-BB891DFACB61}" destId="{1305AB1E-654B-459E-B192-32A8ED6D3844}" srcOrd="2" destOrd="0" parTransId="{763C948F-271B-4EA1-A4F2-6AA37DF98FFA}" sibTransId="{CA910444-57DE-4B43-9DC0-2945DA78AACE}"/>
    <dgm:cxn modelId="{A1279F52-3D81-4F0D-B692-CBF1E9B1DBB9}" srcId="{F1A186A6-74B9-43F7-85FD-DEF2281A99EB}" destId="{A13FDD19-30C5-4AE3-BC9A-7C8EB5852AE1}" srcOrd="2" destOrd="0" parTransId="{586B567A-33ED-443F-B305-79D4A6F58A12}" sibTransId="{58B622C1-F045-4984-B09A-69ECCAFC3607}"/>
    <dgm:cxn modelId="{55EEA892-04D3-4206-BB38-ED1F24BB5987}" type="presOf" srcId="{35640268-C88A-4B01-B862-A0027384CB1C}" destId="{E0588F8D-D37F-4CE5-9A76-FD525E0090D4}" srcOrd="0" destOrd="3" presId="urn:microsoft.com/office/officeart/2009/3/layout/IncreasingArrowsProcess"/>
    <dgm:cxn modelId="{DF9FC892-B615-44DE-840E-2AA61CF985C8}" type="presOf" srcId="{BC2C53B7-5B7B-471C-A9C9-787CD7F0AC19}" destId="{E0588F8D-D37F-4CE5-9A76-FD525E0090D4}" srcOrd="0" destOrd="1" presId="urn:microsoft.com/office/officeart/2009/3/layout/IncreasingArrowsProcess"/>
    <dgm:cxn modelId="{6FA6AF95-76E3-4E00-8846-ECB327AD2D9C}" type="presOf" srcId="{F1A186A6-74B9-43F7-85FD-DEF2281A99EB}" destId="{64145424-5239-43D2-9B6E-147873798B79}" srcOrd="0" destOrd="0" presId="urn:microsoft.com/office/officeart/2009/3/layout/IncreasingArrowsProcess"/>
    <dgm:cxn modelId="{2332549A-DFCA-45DE-BB82-51CF0E413FFE}" srcId="{F1A186A6-74B9-43F7-85FD-DEF2281A99EB}" destId="{35640268-C88A-4B01-B862-A0027384CB1C}" srcOrd="3" destOrd="0" parTransId="{6FEC00E2-E48C-42A0-A87F-03CF904730D0}" sibTransId="{E2A131CD-2513-4809-8E98-034EA469B999}"/>
    <dgm:cxn modelId="{534A599E-57AD-483A-846A-013A6F693BCB}" type="presOf" srcId="{A13FDD19-30C5-4AE3-BC9A-7C8EB5852AE1}" destId="{E0588F8D-D37F-4CE5-9A76-FD525E0090D4}" srcOrd="0" destOrd="2" presId="urn:microsoft.com/office/officeart/2009/3/layout/IncreasingArrowsProcess"/>
    <dgm:cxn modelId="{F5B98FB2-1767-4EEE-9236-D3D90CCA9C2E}" srcId="{18999216-22FB-45CB-B7A0-EF9EA5D21AEC}" destId="{5FAEA2F2-BD61-4B8F-A23C-5C1C621FB013}" srcOrd="1" destOrd="0" parTransId="{0A51A465-E3C0-4F80-8B3C-32A4B9B6F523}" sibTransId="{5EAF63E7-BF7E-4C37-B57F-48A603FF766B}"/>
    <dgm:cxn modelId="{EFB9C0B4-59BB-4EE9-9070-464E43226570}" type="presOf" srcId="{FA783CFD-C2BE-4850-8CCA-FD28C24EAE57}" destId="{E0588F8D-D37F-4CE5-9A76-FD525E0090D4}" srcOrd="0" destOrd="0" presId="urn:microsoft.com/office/officeart/2009/3/layout/IncreasingArrowsProcess"/>
    <dgm:cxn modelId="{D5235ECD-5BBA-4930-B48A-3CB4BBDD9E50}" type="presOf" srcId="{DDCBF9BC-D8CC-46B6-AE24-3BEDF7BC5E4D}" destId="{988DC7E1-AA69-443A-946C-0C575ACDB87D}" srcOrd="0" destOrd="0" presId="urn:microsoft.com/office/officeart/2009/3/layout/IncreasingArrowsProcess"/>
    <dgm:cxn modelId="{E09B6FD7-CD33-460F-8E6A-4D84FE1577FB}" type="presOf" srcId="{9E93FD21-1ABB-4244-8200-BB891DFACB61}" destId="{618C90B1-C9B4-45B5-920D-C76F3021D694}" srcOrd="0" destOrd="0" presId="urn:microsoft.com/office/officeart/2009/3/layout/IncreasingArrowsProcess"/>
    <dgm:cxn modelId="{BBAD2CD9-CE74-40D5-9EE9-E7D7F7CC428F}" type="presOf" srcId="{30A3D029-C790-432D-8C57-9C11248B1C8F}" destId="{BEE511C4-9644-43AB-9507-938183C1C857}" srcOrd="0" destOrd="0" presId="urn:microsoft.com/office/officeart/2009/3/layout/IncreasingArrowsProcess"/>
    <dgm:cxn modelId="{4C47B9DC-9E9E-4FAF-91FA-A4CF680A0CB0}" type="presOf" srcId="{C6C02064-74EB-49F0-BCBB-8D02C4820385}" destId="{988DC7E1-AA69-443A-946C-0C575ACDB87D}" srcOrd="0" destOrd="2" presId="urn:microsoft.com/office/officeart/2009/3/layout/IncreasingArrowsProcess"/>
    <dgm:cxn modelId="{901104F1-D9F0-4D8F-ACF0-B8213348BB67}" srcId="{9E93FD21-1ABB-4244-8200-BB891DFACB61}" destId="{18999216-22FB-45CB-B7A0-EF9EA5D21AEC}" srcOrd="0" destOrd="0" parTransId="{3709E27C-BBA1-4988-B519-39B818F2D996}" sibTransId="{5C72B8E8-44D6-458B-99ED-DCAA2DC43095}"/>
    <dgm:cxn modelId="{802F80F6-DFC8-4082-B7B6-717CE1CF2D66}" srcId="{18999216-22FB-45CB-B7A0-EF9EA5D21AEC}" destId="{DDCBF9BC-D8CC-46B6-AE24-3BEDF7BC5E4D}" srcOrd="0" destOrd="0" parTransId="{1B09561A-64CD-4321-B895-AD56EBFC43DA}" sibTransId="{C39AD07F-A710-4BCA-9CE4-AA89911AFB6C}"/>
    <dgm:cxn modelId="{B780CAFD-F3E6-41A2-AF5D-54A6C196B08C}" type="presOf" srcId="{1305AB1E-654B-459E-B192-32A8ED6D3844}" destId="{4FC5C3AE-C6E2-4D5A-84C7-6589D44D3BEB}" srcOrd="0" destOrd="0" presId="urn:microsoft.com/office/officeart/2009/3/layout/IncreasingArrowsProcess"/>
    <dgm:cxn modelId="{FC2B0B0F-4E69-433F-9DB3-486D25AC79E5}" type="presParOf" srcId="{618C90B1-C9B4-45B5-920D-C76F3021D694}" destId="{FFF98BF9-CCFA-494E-AC0E-DC03D8B6D972}" srcOrd="0" destOrd="0" presId="urn:microsoft.com/office/officeart/2009/3/layout/IncreasingArrowsProcess"/>
    <dgm:cxn modelId="{DD2537CF-FF04-4E4C-B868-10A2809968E5}" type="presParOf" srcId="{618C90B1-C9B4-45B5-920D-C76F3021D694}" destId="{988DC7E1-AA69-443A-946C-0C575ACDB87D}" srcOrd="1" destOrd="0" presId="urn:microsoft.com/office/officeart/2009/3/layout/IncreasingArrowsProcess"/>
    <dgm:cxn modelId="{A53D4F52-DDD1-4089-A62F-9758C5DA599D}" type="presParOf" srcId="{618C90B1-C9B4-45B5-920D-C76F3021D694}" destId="{64145424-5239-43D2-9B6E-147873798B79}" srcOrd="2" destOrd="0" presId="urn:microsoft.com/office/officeart/2009/3/layout/IncreasingArrowsProcess"/>
    <dgm:cxn modelId="{72E0B7E7-696A-445B-A009-000310176C64}" type="presParOf" srcId="{618C90B1-C9B4-45B5-920D-C76F3021D694}" destId="{E0588F8D-D37F-4CE5-9A76-FD525E0090D4}" srcOrd="3" destOrd="0" presId="urn:microsoft.com/office/officeart/2009/3/layout/IncreasingArrowsProcess"/>
    <dgm:cxn modelId="{AD49510E-49D7-4DD7-B836-84287E35909D}" type="presParOf" srcId="{618C90B1-C9B4-45B5-920D-C76F3021D694}" destId="{4FC5C3AE-C6E2-4D5A-84C7-6589D44D3BEB}" srcOrd="4" destOrd="0" presId="urn:microsoft.com/office/officeart/2009/3/layout/IncreasingArrowsProcess"/>
    <dgm:cxn modelId="{27AB0F15-8C48-4501-88D1-9697DB9D1EEA}" type="presParOf" srcId="{618C90B1-C9B4-45B5-920D-C76F3021D694}" destId="{BEE511C4-9644-43AB-9507-938183C1C857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F98BF9-CCFA-494E-AC0E-DC03D8B6D972}">
      <dsp:nvSpPr>
        <dsp:cNvPr id="0" name=""/>
        <dsp:cNvSpPr/>
      </dsp:nvSpPr>
      <dsp:spPr>
        <a:xfrm>
          <a:off x="176352" y="10183"/>
          <a:ext cx="9054772" cy="1318719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254000" bIns="209347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Define Audit Universe*</a:t>
          </a:r>
        </a:p>
      </dsp:txBody>
      <dsp:txXfrm>
        <a:off x="176352" y="339863"/>
        <a:ext cx="8725092" cy="659359"/>
      </dsp:txXfrm>
    </dsp:sp>
    <dsp:sp modelId="{988DC7E1-AA69-443A-946C-0C575ACDB87D}">
      <dsp:nvSpPr>
        <dsp:cNvPr id="0" name=""/>
        <dsp:cNvSpPr/>
      </dsp:nvSpPr>
      <dsp:spPr>
        <a:xfrm>
          <a:off x="176352" y="1027107"/>
          <a:ext cx="2788869" cy="25403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700" kern="1200" dirty="0"/>
            <a:t>- 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Auditable units based on organizational structure /chart of accounts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- Top Vendors by spend and contracts by amount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- Critical applications</a:t>
          </a:r>
        </a:p>
      </dsp:txBody>
      <dsp:txXfrm>
        <a:off x="176352" y="1027107"/>
        <a:ext cx="2788869" cy="2540340"/>
      </dsp:txXfrm>
    </dsp:sp>
    <dsp:sp modelId="{64145424-5239-43D2-9B6E-147873798B79}">
      <dsp:nvSpPr>
        <dsp:cNvPr id="0" name=""/>
        <dsp:cNvSpPr/>
      </dsp:nvSpPr>
      <dsp:spPr>
        <a:xfrm>
          <a:off x="2965222" y="449757"/>
          <a:ext cx="6265902" cy="1318719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254000" bIns="209347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City-Level Risk Library</a:t>
          </a:r>
        </a:p>
      </dsp:txBody>
      <dsp:txXfrm>
        <a:off x="2965222" y="779437"/>
        <a:ext cx="5936222" cy="659359"/>
      </dsp:txXfrm>
    </dsp:sp>
    <dsp:sp modelId="{E0588F8D-D37F-4CE5-9A76-FD525E0090D4}">
      <dsp:nvSpPr>
        <dsp:cNvPr id="0" name=""/>
        <dsp:cNvSpPr/>
      </dsp:nvSpPr>
      <dsp:spPr>
        <a:xfrm>
          <a:off x="2965222" y="1466680"/>
          <a:ext cx="2788869" cy="25403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Draft standard library of high-level risks by category: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- People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- Processes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- Legal/Compliance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- External Events</a:t>
          </a:r>
        </a:p>
      </dsp:txBody>
      <dsp:txXfrm>
        <a:off x="2965222" y="1466680"/>
        <a:ext cx="2788869" cy="2540340"/>
      </dsp:txXfrm>
    </dsp:sp>
    <dsp:sp modelId="{4FC5C3AE-C6E2-4D5A-84C7-6589D44D3BEB}">
      <dsp:nvSpPr>
        <dsp:cNvPr id="0" name=""/>
        <dsp:cNvSpPr/>
      </dsp:nvSpPr>
      <dsp:spPr>
        <a:xfrm>
          <a:off x="5754092" y="889330"/>
          <a:ext cx="3477032" cy="1318719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254000" bIns="209347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Risk Assessment Workshops</a:t>
          </a:r>
        </a:p>
      </dsp:txBody>
      <dsp:txXfrm>
        <a:off x="5754092" y="1219010"/>
        <a:ext cx="3147352" cy="659359"/>
      </dsp:txXfrm>
    </dsp:sp>
    <dsp:sp modelId="{BEE511C4-9644-43AB-9507-938183C1C857}">
      <dsp:nvSpPr>
        <dsp:cNvPr id="0" name=""/>
        <dsp:cNvSpPr/>
      </dsp:nvSpPr>
      <dsp:spPr>
        <a:xfrm>
          <a:off x="5754092" y="1906253"/>
          <a:ext cx="2788869" cy="25031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- Gather input on risk rankings and application to audit universe from executive team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- Report Results</a:t>
          </a:r>
        </a:p>
      </dsp:txBody>
      <dsp:txXfrm>
        <a:off x="5754092" y="1906253"/>
        <a:ext cx="2788869" cy="25031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297" tIns="46649" rIns="93297" bIns="4664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297" tIns="46649" rIns="93297" bIns="46649" rtlCol="0"/>
          <a:lstStyle>
            <a:lvl1pPr algn="r">
              <a:defRPr sz="1200"/>
            </a:lvl1pPr>
          </a:lstStyle>
          <a:p>
            <a:fld id="{F7CCA336-F38F-48AF-B7F9-B9E4E1B6716F}" type="datetimeFigureOut">
              <a:rPr lang="en-US" smtClean="0"/>
              <a:t>7/7/2023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297" tIns="46649" rIns="93297" bIns="4664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29"/>
            <a:ext cx="3043343" cy="465455"/>
          </a:xfrm>
          <a:prstGeom prst="rect">
            <a:avLst/>
          </a:prstGeom>
        </p:spPr>
        <p:txBody>
          <a:bodyPr vert="horz" lIns="93297" tIns="46649" rIns="93297" bIns="46649" rtlCol="0" anchor="b"/>
          <a:lstStyle>
            <a:lvl1pPr algn="r">
              <a:defRPr sz="1200"/>
            </a:lvl1pPr>
          </a:lstStyle>
          <a:p>
            <a:fld id="{ECD3C73A-29C0-45F4-BB5C-187D0C3506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959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297" tIns="46649" rIns="93297" bIns="4664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297" tIns="46649" rIns="93297" bIns="46649" rtlCol="0"/>
          <a:lstStyle>
            <a:lvl1pPr algn="r">
              <a:defRPr sz="1200"/>
            </a:lvl1pPr>
          </a:lstStyle>
          <a:p>
            <a:fld id="{4E3F1D8E-6436-45A5-8040-394B62323B81}" type="datetimeFigureOut">
              <a:rPr lang="en-US" smtClean="0"/>
              <a:t>7/7/2023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97" tIns="46649" rIns="93297" bIns="4664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297" tIns="46649" rIns="93297" bIns="4664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297" tIns="46649" rIns="93297" bIns="4664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29"/>
            <a:ext cx="3043343" cy="465455"/>
          </a:xfrm>
          <a:prstGeom prst="rect">
            <a:avLst/>
          </a:prstGeom>
        </p:spPr>
        <p:txBody>
          <a:bodyPr vert="horz" lIns="93297" tIns="46649" rIns="93297" bIns="46649" rtlCol="0" anchor="b"/>
          <a:lstStyle>
            <a:lvl1pPr algn="r">
              <a:defRPr sz="1200"/>
            </a:lvl1pPr>
          </a:lstStyle>
          <a:p>
            <a:fld id="{74C00671-62EC-409E-8BF3-4318651B76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609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8500"/>
            <a:ext cx="6207125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00671-62EC-409E-8BF3-4318651B76F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732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00671-62EC-409E-8BF3-4318651B76F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793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1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100" b="0" dirty="0">
              <a:latin typeface="+mn-lt"/>
              <a:cs typeface="Arial" panose="020B0604020202020204" pitchFamily="34" charset="0"/>
            </a:endParaRPr>
          </a:p>
          <a:p>
            <a:pPr marL="174968" indent="-174968" defTabSz="933156">
              <a:buFont typeface="Arial" panose="020B0604020202020204" pitchFamily="34" charset="0"/>
              <a:buChar char="•"/>
              <a:defRPr/>
            </a:pPr>
            <a:endParaRPr lang="en-US" sz="12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00671-62EC-409E-8BF3-4318651B76F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551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b="0" i="0" u="none" strike="noStrike" baseline="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00671-62EC-409E-8BF3-4318651B76F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88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</a:t>
            </a:r>
            <a:endParaRPr lang="en-US" sz="1100" b="0" i="0" u="none" strike="noStrike" baseline="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00671-62EC-409E-8BF3-4318651B76F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2901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C00671-62EC-409E-8BF3-4318651B76F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6913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8500"/>
            <a:ext cx="6207125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00671-62EC-409E-8BF3-4318651B76F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931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987F4B9-072B-4C97-8F77-67621F56A04E}" type="datetimeFigureOut">
              <a:rPr lang="en-US" smtClean="0"/>
              <a:t>7/7/2023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50B8DA1-CCC7-4673-86B2-00DEA040D3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66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7/7/2023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586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987F4B9-072B-4C97-8F77-67621F56A04E}" type="datetimeFigureOut">
              <a:rPr lang="en-US" smtClean="0"/>
              <a:t>7/7/2023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256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7/7/2023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045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987F4B9-072B-4C97-8F77-67621F56A04E}" type="datetimeFigureOut">
              <a:rPr lang="en-US" smtClean="0"/>
              <a:t>7/7/2023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153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7/7/2023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705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7/7/2023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723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7/7/2023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757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7/7/2023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53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987F4B9-072B-4C97-8F77-67621F56A04E}" type="datetimeFigureOut">
              <a:rPr lang="en-US" smtClean="0"/>
              <a:t>7/7/2023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430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7/7/2023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521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A987F4B9-072B-4C97-8F77-67621F56A04E}" type="datetimeFigureOut">
              <a:rPr lang="en-US" smtClean="0"/>
              <a:t>7/7/2023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1165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ashboard.missionmark.com/ae075fd7-a40b-489c-a67a-6e1ec4566694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tlaudit.org/in-rem-process---april-2023.html" TargetMode="External"/><Relationship Id="rId3" Type="http://schemas.openxmlformats.org/officeDocument/2006/relationships/hyperlink" Target="http://www.atlaudit.org/beltline-special-service-district-financial-review-2022---october-20221.html" TargetMode="External"/><Relationship Id="rId7" Type="http://schemas.openxmlformats.org/officeDocument/2006/relationships/hyperlink" Target="http://www.atlaudit.org/municipal-market---february-2023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tlaudit.org/atlanta-fire-rescue-department-financial-transaction-review---october-20221.html" TargetMode="External"/><Relationship Id="rId11" Type="http://schemas.openxmlformats.org/officeDocument/2006/relationships/hyperlink" Target="http://www.atlaudit.org/business-licenses---june-2023.html" TargetMode="External"/><Relationship Id="rId5" Type="http://schemas.openxmlformats.org/officeDocument/2006/relationships/hyperlink" Target="http://www.atlaudit.org/employee-benefits---october-2022.html" TargetMode="External"/><Relationship Id="rId10" Type="http://schemas.openxmlformats.org/officeDocument/2006/relationships/hyperlink" Target="http://www.atlaudit.org/grants-management---april-2023.html" TargetMode="External"/><Relationship Id="rId4" Type="http://schemas.openxmlformats.org/officeDocument/2006/relationships/hyperlink" Target="http://www.atlaudit.org/citywide-cash-handling---october-2022.html" TargetMode="External"/><Relationship Id="rId9" Type="http://schemas.openxmlformats.org/officeDocument/2006/relationships/hyperlink" Target="http://www.atlaudit.org/solid-waste-services---april-2023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76400"/>
            <a:ext cx="11201400" cy="1371600"/>
          </a:xfrm>
        </p:spPr>
        <p:txBody>
          <a:bodyPr anchor="ctr">
            <a:normAutofit/>
          </a:bodyPr>
          <a:lstStyle/>
          <a:p>
            <a:r>
              <a:rPr lang="en-US" sz="6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 Auditor’s Office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9601465" cy="1676400"/>
          </a:xfrm>
        </p:spPr>
        <p:txBody>
          <a:bodyPr anchor="ctr">
            <a:normAutofit/>
          </a:bodyPr>
          <a:lstStyle/>
          <a:p>
            <a:r>
              <a:rPr lang="en-US" sz="2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Quarterly Report to Finance/Executive Committee</a:t>
            </a:r>
          </a:p>
          <a:p>
            <a:r>
              <a:rPr lang="en-US" sz="2400" b="1" dirty="0">
                <a:solidFill>
                  <a:srgbClr val="FFFFFF"/>
                </a:solidFill>
                <a:latin typeface="Arial"/>
                <a:cs typeface="Arial"/>
              </a:rPr>
              <a:t>July 12, 2023</a:t>
            </a:r>
          </a:p>
        </p:txBody>
      </p:sp>
    </p:spTree>
    <p:extLst>
      <p:ext uri="{BB962C8B-B14F-4D97-AF65-F5344CB8AC3E}">
        <p14:creationId xmlns:p14="http://schemas.microsoft.com/office/powerpoint/2010/main" val="3989984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02BD3-F81F-4EC8-A058-BD7685CE1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49666"/>
            <a:ext cx="10972800" cy="1038824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FY23 Summary</a:t>
            </a:r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66C034-F4F2-41B8-BDDF-0134A2B2FE3A}"/>
              </a:ext>
            </a:extLst>
          </p:cNvPr>
          <p:cNvSpPr txBox="1"/>
          <p:nvPr/>
        </p:nvSpPr>
        <p:spPr>
          <a:xfrm>
            <a:off x="4293961" y="5181600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https://dashboard.missionmark.com/ae075fd7-a40b-489c-a67a-6e1ec4566694/</a:t>
            </a:r>
            <a:endParaRPr lang="en-US" dirty="0"/>
          </a:p>
        </p:txBody>
      </p:sp>
      <p:sp>
        <p:nvSpPr>
          <p:cNvPr id="18" name="Freeform 44">
            <a:extLst>
              <a:ext uri="{FF2B5EF4-FFF2-40B4-BE49-F238E27FC236}">
                <a16:creationId xmlns:a16="http://schemas.microsoft.com/office/drawing/2014/main" id="{EC1453A4-6B32-2A9F-27EA-C1C92833FEFA}"/>
              </a:ext>
            </a:extLst>
          </p:cNvPr>
          <p:cNvSpPr>
            <a:spLocks/>
          </p:cNvSpPr>
          <p:nvPr/>
        </p:nvSpPr>
        <p:spPr bwMode="auto">
          <a:xfrm>
            <a:off x="609600" y="2286000"/>
            <a:ext cx="3276600" cy="761999"/>
          </a:xfrm>
          <a:custGeom>
            <a:avLst/>
            <a:gdLst>
              <a:gd name="T0" fmla="*/ 438 w 487"/>
              <a:gd name="T1" fmla="*/ 99 h 99"/>
              <a:gd name="T2" fmla="*/ 49 w 487"/>
              <a:gd name="T3" fmla="*/ 99 h 99"/>
              <a:gd name="T4" fmla="*/ 0 w 487"/>
              <a:gd name="T5" fmla="*/ 49 h 99"/>
              <a:gd name="T6" fmla="*/ 49 w 487"/>
              <a:gd name="T7" fmla="*/ 0 h 99"/>
              <a:gd name="T8" fmla="*/ 438 w 487"/>
              <a:gd name="T9" fmla="*/ 0 h 99"/>
              <a:gd name="T10" fmla="*/ 487 w 487"/>
              <a:gd name="T11" fmla="*/ 49 h 99"/>
              <a:gd name="T12" fmla="*/ 438 w 487"/>
              <a:gd name="T13" fmla="*/ 99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87" h="99">
                <a:moveTo>
                  <a:pt x="438" y="99"/>
                </a:moveTo>
                <a:cubicBezTo>
                  <a:pt x="49" y="99"/>
                  <a:pt x="49" y="99"/>
                  <a:pt x="49" y="99"/>
                </a:cubicBezTo>
                <a:cubicBezTo>
                  <a:pt x="22" y="99"/>
                  <a:pt x="0" y="77"/>
                  <a:pt x="0" y="49"/>
                </a:cubicBezTo>
                <a:cubicBezTo>
                  <a:pt x="0" y="22"/>
                  <a:pt x="22" y="0"/>
                  <a:pt x="49" y="0"/>
                </a:cubicBezTo>
                <a:cubicBezTo>
                  <a:pt x="438" y="0"/>
                  <a:pt x="438" y="0"/>
                  <a:pt x="438" y="0"/>
                </a:cubicBezTo>
                <a:cubicBezTo>
                  <a:pt x="465" y="0"/>
                  <a:pt x="487" y="22"/>
                  <a:pt x="487" y="49"/>
                </a:cubicBezTo>
                <a:cubicBezTo>
                  <a:pt x="487" y="77"/>
                  <a:pt x="465" y="99"/>
                  <a:pt x="438" y="9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600"/>
              </a:spcBef>
            </a:pPr>
            <a:endParaRPr lang="en-US" sz="700" cap="all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en-US" sz="2400" cap="all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Audits</a:t>
            </a:r>
          </a:p>
        </p:txBody>
      </p:sp>
      <p:sp>
        <p:nvSpPr>
          <p:cNvPr id="30" name="Freeform 44">
            <a:extLst>
              <a:ext uri="{FF2B5EF4-FFF2-40B4-BE49-F238E27FC236}">
                <a16:creationId xmlns:a16="http://schemas.microsoft.com/office/drawing/2014/main" id="{42074952-8E78-E013-0BBB-DA498B278209}"/>
              </a:ext>
            </a:extLst>
          </p:cNvPr>
          <p:cNvSpPr>
            <a:spLocks/>
          </p:cNvSpPr>
          <p:nvPr/>
        </p:nvSpPr>
        <p:spPr bwMode="auto">
          <a:xfrm>
            <a:off x="7772400" y="2286000"/>
            <a:ext cx="3864052" cy="793638"/>
          </a:xfrm>
          <a:custGeom>
            <a:avLst/>
            <a:gdLst>
              <a:gd name="T0" fmla="*/ 438 w 487"/>
              <a:gd name="T1" fmla="*/ 99 h 99"/>
              <a:gd name="T2" fmla="*/ 49 w 487"/>
              <a:gd name="T3" fmla="*/ 99 h 99"/>
              <a:gd name="T4" fmla="*/ 0 w 487"/>
              <a:gd name="T5" fmla="*/ 49 h 99"/>
              <a:gd name="T6" fmla="*/ 49 w 487"/>
              <a:gd name="T7" fmla="*/ 0 h 99"/>
              <a:gd name="T8" fmla="*/ 438 w 487"/>
              <a:gd name="T9" fmla="*/ 0 h 99"/>
              <a:gd name="T10" fmla="*/ 487 w 487"/>
              <a:gd name="T11" fmla="*/ 49 h 99"/>
              <a:gd name="T12" fmla="*/ 438 w 487"/>
              <a:gd name="T13" fmla="*/ 99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87" h="99">
                <a:moveTo>
                  <a:pt x="438" y="99"/>
                </a:moveTo>
                <a:cubicBezTo>
                  <a:pt x="49" y="99"/>
                  <a:pt x="49" y="99"/>
                  <a:pt x="49" y="99"/>
                </a:cubicBezTo>
                <a:cubicBezTo>
                  <a:pt x="22" y="99"/>
                  <a:pt x="0" y="77"/>
                  <a:pt x="0" y="49"/>
                </a:cubicBezTo>
                <a:cubicBezTo>
                  <a:pt x="0" y="22"/>
                  <a:pt x="22" y="0"/>
                  <a:pt x="49" y="0"/>
                </a:cubicBezTo>
                <a:cubicBezTo>
                  <a:pt x="438" y="0"/>
                  <a:pt x="438" y="0"/>
                  <a:pt x="438" y="0"/>
                </a:cubicBezTo>
                <a:cubicBezTo>
                  <a:pt x="465" y="0"/>
                  <a:pt x="487" y="22"/>
                  <a:pt x="487" y="49"/>
                </a:cubicBezTo>
                <a:cubicBezTo>
                  <a:pt x="487" y="77"/>
                  <a:pt x="465" y="99"/>
                  <a:pt x="438" y="99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600"/>
              </a:spcBef>
            </a:pPr>
            <a:endParaRPr lang="en-US" sz="700" cap="all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en-US" sz="2400" cap="all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Continuous audit</a:t>
            </a:r>
          </a:p>
        </p:txBody>
      </p:sp>
      <p:sp>
        <p:nvSpPr>
          <p:cNvPr id="32" name="Freeform 44">
            <a:extLst>
              <a:ext uri="{FF2B5EF4-FFF2-40B4-BE49-F238E27FC236}">
                <a16:creationId xmlns:a16="http://schemas.microsoft.com/office/drawing/2014/main" id="{16F9D11F-1C5A-CF48-9B9C-C6B7D050E74C}"/>
              </a:ext>
            </a:extLst>
          </p:cNvPr>
          <p:cNvSpPr>
            <a:spLocks/>
          </p:cNvSpPr>
          <p:nvPr/>
        </p:nvSpPr>
        <p:spPr bwMode="auto">
          <a:xfrm>
            <a:off x="4380880" y="2286000"/>
            <a:ext cx="2934320" cy="761998"/>
          </a:xfrm>
          <a:custGeom>
            <a:avLst/>
            <a:gdLst>
              <a:gd name="T0" fmla="*/ 438 w 487"/>
              <a:gd name="T1" fmla="*/ 99 h 99"/>
              <a:gd name="T2" fmla="*/ 49 w 487"/>
              <a:gd name="T3" fmla="*/ 99 h 99"/>
              <a:gd name="T4" fmla="*/ 0 w 487"/>
              <a:gd name="T5" fmla="*/ 49 h 99"/>
              <a:gd name="T6" fmla="*/ 49 w 487"/>
              <a:gd name="T7" fmla="*/ 0 h 99"/>
              <a:gd name="T8" fmla="*/ 438 w 487"/>
              <a:gd name="T9" fmla="*/ 0 h 99"/>
              <a:gd name="T10" fmla="*/ 487 w 487"/>
              <a:gd name="T11" fmla="*/ 49 h 99"/>
              <a:gd name="T12" fmla="*/ 438 w 487"/>
              <a:gd name="T13" fmla="*/ 99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87" h="99">
                <a:moveTo>
                  <a:pt x="438" y="99"/>
                </a:moveTo>
                <a:cubicBezTo>
                  <a:pt x="49" y="99"/>
                  <a:pt x="49" y="99"/>
                  <a:pt x="49" y="99"/>
                </a:cubicBezTo>
                <a:cubicBezTo>
                  <a:pt x="22" y="99"/>
                  <a:pt x="0" y="77"/>
                  <a:pt x="0" y="49"/>
                </a:cubicBezTo>
                <a:cubicBezTo>
                  <a:pt x="0" y="22"/>
                  <a:pt x="22" y="0"/>
                  <a:pt x="49" y="0"/>
                </a:cubicBezTo>
                <a:cubicBezTo>
                  <a:pt x="438" y="0"/>
                  <a:pt x="438" y="0"/>
                  <a:pt x="438" y="0"/>
                </a:cubicBezTo>
                <a:cubicBezTo>
                  <a:pt x="465" y="0"/>
                  <a:pt x="487" y="22"/>
                  <a:pt x="487" y="49"/>
                </a:cubicBezTo>
                <a:cubicBezTo>
                  <a:pt x="487" y="77"/>
                  <a:pt x="465" y="99"/>
                  <a:pt x="438" y="9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600"/>
              </a:spcBef>
            </a:pPr>
            <a:endParaRPr lang="en-US" sz="700" cap="all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en-US" sz="2400" cap="all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Follow-up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32984B1-B73F-9770-435F-1700744729B0}"/>
              </a:ext>
            </a:extLst>
          </p:cNvPr>
          <p:cNvSpPr txBox="1"/>
          <p:nvPr/>
        </p:nvSpPr>
        <p:spPr>
          <a:xfrm>
            <a:off x="609600" y="3429000"/>
            <a:ext cx="3276600" cy="19389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9 audits released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/>
                <a:ea typeface="+mj-ea"/>
                <a:cs typeface="Arial"/>
              </a:rPr>
              <a:t>9 audits in progress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Updating risk assessment for FY24 annual audit plan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D56FA47-C989-009A-3DCE-2B02D38E31E6}"/>
              </a:ext>
            </a:extLst>
          </p:cNvPr>
          <p:cNvSpPr txBox="1"/>
          <p:nvPr/>
        </p:nvSpPr>
        <p:spPr>
          <a:xfrm>
            <a:off x="4267200" y="3428999"/>
            <a:ext cx="3276600" cy="200054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/>
                <a:ea typeface="+mj-ea"/>
                <a:cs typeface="Arial"/>
              </a:rPr>
              <a:t>105 Recommendations Closed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/>
                <a:ea typeface="+mj-ea"/>
                <a:cs typeface="Arial"/>
              </a:rPr>
              <a:t>96 (91%) of 105 Closed as Implemented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b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605998A-490E-0BF5-0AFC-CB46F2DDE964}"/>
              </a:ext>
            </a:extLst>
          </p:cNvPr>
          <p:cNvSpPr txBox="1"/>
          <p:nvPr/>
        </p:nvSpPr>
        <p:spPr>
          <a:xfrm>
            <a:off x="7978322" y="3428998"/>
            <a:ext cx="375647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49 Advanced Access Control Conflict Pairs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13 Sensitive Access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25 Financial &amp; HR Transactions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3 OTBI Reports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b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FC6941C-29F7-4D4F-1DFA-F37B27C5FAF0}"/>
              </a:ext>
            </a:extLst>
          </p:cNvPr>
          <p:cNvCxnSpPr>
            <a:cxnSpLocks/>
          </p:cNvCxnSpPr>
          <p:nvPr/>
        </p:nvCxnSpPr>
        <p:spPr>
          <a:xfrm>
            <a:off x="4191000" y="3505200"/>
            <a:ext cx="0" cy="2452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48F6D2D7-636E-B6AB-2F5C-A58C7AE61A7E}"/>
              </a:ext>
            </a:extLst>
          </p:cNvPr>
          <p:cNvCxnSpPr>
            <a:cxnSpLocks/>
          </p:cNvCxnSpPr>
          <p:nvPr/>
        </p:nvCxnSpPr>
        <p:spPr>
          <a:xfrm>
            <a:off x="7808976" y="3505200"/>
            <a:ext cx="0" cy="2452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6508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47F2C-A7E0-4905-821E-28D3F96E9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62000"/>
            <a:ext cx="10972800" cy="838200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Audits Completed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00793C22-816F-CF94-C703-81CA8483E8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0535634"/>
              </p:ext>
            </p:extLst>
          </p:nvPr>
        </p:nvGraphicFramePr>
        <p:xfrm>
          <a:off x="457200" y="1981201"/>
          <a:ext cx="11277599" cy="4627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8363">
                  <a:extLst>
                    <a:ext uri="{9D8B030D-6E8A-4147-A177-3AD203B41FA5}">
                      <a16:colId xmlns:a16="http://schemas.microsoft.com/office/drawing/2014/main" val="2299922292"/>
                    </a:ext>
                  </a:extLst>
                </a:gridCol>
                <a:gridCol w="5739236">
                  <a:extLst>
                    <a:ext uri="{9D8B030D-6E8A-4147-A177-3AD203B41FA5}">
                      <a16:colId xmlns:a16="http://schemas.microsoft.com/office/drawing/2014/main" val="3910047471"/>
                    </a:ext>
                  </a:extLst>
                </a:gridCol>
              </a:tblGrid>
              <a:tr h="41294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2000" b="0" kern="1200" cap="all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Audit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Bef>
                          <a:spcPts val="600"/>
                        </a:spcBef>
                      </a:pPr>
                      <a:r>
                        <a:rPr lang="en-US" sz="2000" b="0" kern="1200" cap="all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7162603"/>
                  </a:ext>
                </a:extLst>
              </a:tr>
              <a:tr h="467436">
                <a:tc>
                  <a:txBody>
                    <a:bodyPr/>
                    <a:lstStyle/>
                    <a:p>
                      <a:pPr marL="342900" indent="-342900" algn="l" defTabSz="457200" rtl="0" eaLnBrk="1" latinLnBrk="0" hangingPunct="1">
                        <a:buFont typeface="+mj-lt"/>
                        <a:buAutoNum type="arabicPeriod"/>
                      </a:pPr>
                      <a:r>
                        <a:rPr lang="en-US" sz="1900" u="non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Beltline Special Services District</a:t>
                      </a:r>
                      <a:endParaRPr lang="en-US" sz="1900" u="non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900" u="non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Released Oct 2022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706012"/>
                  </a:ext>
                </a:extLst>
              </a:tr>
              <a:tr h="536832">
                <a:tc>
                  <a:txBody>
                    <a:bodyPr/>
                    <a:lstStyle/>
                    <a:p>
                      <a:pPr marL="342900" indent="-342900" algn="l" defTabSz="457200" rtl="0" eaLnBrk="1" latinLnBrk="0" hangingPunct="1">
                        <a:buFont typeface="+mj-lt"/>
                        <a:buAutoNum type="arabicPeriod" startAt="2"/>
                      </a:pPr>
                      <a:r>
                        <a:rPr lang="en-US" sz="1900" u="non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Citywide Cash Handling</a:t>
                      </a:r>
                      <a:endParaRPr lang="en-US" sz="1900" u="non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u="non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Released Oct 2022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870360"/>
                  </a:ext>
                </a:extLst>
              </a:tr>
              <a:tr h="395549">
                <a:tc>
                  <a:txBody>
                    <a:bodyPr/>
                    <a:lstStyle/>
                    <a:p>
                      <a:pPr marL="342900" indent="-342900" algn="l" defTabSz="457200" rtl="0" eaLnBrk="1" latinLnBrk="0" hangingPunct="1">
                        <a:buFont typeface="+mj-lt"/>
                        <a:buAutoNum type="arabicPeriod" startAt="3"/>
                      </a:pPr>
                      <a:r>
                        <a:rPr lang="en-US" sz="1900" u="non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Employee Benefits</a:t>
                      </a:r>
                      <a:endParaRPr lang="en-US" sz="1900" u="non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u="non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Released Oct 2022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778776"/>
                  </a:ext>
                </a:extLst>
              </a:tr>
              <a:tr h="395549">
                <a:tc>
                  <a:txBody>
                    <a:bodyPr/>
                    <a:lstStyle/>
                    <a:p>
                      <a:pPr marL="342900" indent="-342900" algn="l" defTabSz="457200" rtl="0" eaLnBrk="1" latinLnBrk="0" hangingPunct="1">
                        <a:buFont typeface="+mj-lt"/>
                        <a:buAutoNum type="arabicPeriod" startAt="4"/>
                      </a:pPr>
                      <a:r>
                        <a:rPr lang="en-US" sz="1900" u="non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AFRD Financial Procedures</a:t>
                      </a:r>
                      <a:endParaRPr lang="en-US" sz="1900" u="non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u="non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Released Oct 2022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138597"/>
                  </a:ext>
                </a:extLst>
              </a:tr>
              <a:tr h="457073"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5"/>
                        <a:tabLst/>
                        <a:defRPr/>
                      </a:pPr>
                      <a:r>
                        <a:rPr lang="en-US" sz="1900" u="non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Municipal Market Lease</a:t>
                      </a:r>
                      <a:endParaRPr lang="en-US" sz="1900" u="non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u="non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Released Feb 2023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428122"/>
                  </a:ext>
                </a:extLst>
              </a:tr>
              <a:tr h="381750">
                <a:tc>
                  <a:txBody>
                    <a:bodyPr/>
                    <a:lstStyle/>
                    <a:p>
                      <a:pPr marL="342900" indent="-342900" algn="l" defTabSz="457200" rtl="0" eaLnBrk="1" latinLnBrk="0" hangingPunct="1">
                        <a:buFont typeface="+mj-lt"/>
                        <a:buAutoNum type="arabicPeriod" startAt="6"/>
                      </a:pPr>
                      <a:r>
                        <a:rPr lang="en-US" sz="1900" u="non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In Rem Process</a:t>
                      </a:r>
                      <a:endParaRPr lang="en-US" sz="1900" u="non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00" u="non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Released April 2023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799344"/>
                  </a:ext>
                </a:extLst>
              </a:tr>
              <a:tr h="513915">
                <a:tc>
                  <a:txBody>
                    <a:bodyPr/>
                    <a:lstStyle/>
                    <a:p>
                      <a:pPr marL="342900" indent="-342900" algn="l" defTabSz="457200" rtl="0" eaLnBrk="1" latinLnBrk="0" hangingPunct="1">
                        <a:buFont typeface="+mj-lt"/>
                        <a:buAutoNum type="arabicPeriod" startAt="7"/>
                      </a:pPr>
                      <a:r>
                        <a:rPr lang="en-US" sz="1900" u="non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Solid Waste Services</a:t>
                      </a:r>
                      <a:endParaRPr lang="en-US" sz="1900" u="non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Released April 2023</a:t>
                      </a:r>
                      <a:endParaRPr lang="en-US" sz="1900" b="0" i="0" u="none" strike="noStrike" kern="1200" noProof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709603"/>
                  </a:ext>
                </a:extLst>
              </a:tr>
              <a:tr h="395549"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8"/>
                        <a:tabLst/>
                        <a:defRPr/>
                      </a:pPr>
                      <a:r>
                        <a:rPr lang="en-US" sz="1900" u="non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Grants Management</a:t>
                      </a:r>
                      <a:endParaRPr lang="en-US" sz="1900" u="non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Released April 2023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516815"/>
                  </a:ext>
                </a:extLst>
              </a:tr>
              <a:tr h="610689"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9"/>
                        <a:tabLst/>
                        <a:defRPr/>
                      </a:pPr>
                      <a:r>
                        <a:rPr lang="en-US" sz="1900" u="non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Business Licenses</a:t>
                      </a:r>
                      <a:endParaRPr lang="en-US" sz="1900" u="non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Released June 2023; 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Presenting to City Council in early August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504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697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47F2C-A7E0-4905-821E-28D3F96E9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838199"/>
            <a:ext cx="10972800" cy="724099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Audits In Progress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E1A730E-5EE2-2C89-471B-C95AB96AB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C2886B1B-B3C1-66EF-9168-438AF52585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5388221"/>
              </p:ext>
            </p:extLst>
          </p:nvPr>
        </p:nvGraphicFramePr>
        <p:xfrm>
          <a:off x="457199" y="1981200"/>
          <a:ext cx="11277599" cy="4397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8363">
                  <a:extLst>
                    <a:ext uri="{9D8B030D-6E8A-4147-A177-3AD203B41FA5}">
                      <a16:colId xmlns:a16="http://schemas.microsoft.com/office/drawing/2014/main" val="2299922292"/>
                    </a:ext>
                  </a:extLst>
                </a:gridCol>
                <a:gridCol w="5739236">
                  <a:extLst>
                    <a:ext uri="{9D8B030D-6E8A-4147-A177-3AD203B41FA5}">
                      <a16:colId xmlns:a16="http://schemas.microsoft.com/office/drawing/2014/main" val="3910047471"/>
                    </a:ext>
                  </a:extLst>
                </a:gridCol>
              </a:tblGrid>
              <a:tr h="45978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2000" b="0" kern="1200" cap="all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Audit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Bef>
                          <a:spcPts val="600"/>
                        </a:spcBef>
                      </a:pPr>
                      <a:r>
                        <a:rPr lang="en-US" sz="2000" b="0" kern="1200" cap="all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7162603"/>
                  </a:ext>
                </a:extLst>
              </a:tr>
              <a:tr h="381705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Oracle Time and Labor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Interim Report to Mgt; Ongoing review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706012"/>
                  </a:ext>
                </a:extLst>
              </a:tr>
              <a:tr h="381705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Plane Train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Management Review and Response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870360"/>
                  </a:ext>
                </a:extLst>
              </a:tr>
              <a:tr h="399055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Aviation Capital Projects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Fieldwork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778776"/>
                  </a:ext>
                </a:extLst>
              </a:tr>
              <a:tr h="381705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Landscape Contracts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 Writing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138597"/>
                  </a:ext>
                </a:extLst>
              </a:tr>
              <a:tr h="381705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Moving Atlanta Forward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Fieldwork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428122"/>
                  </a:ext>
                </a:extLst>
              </a:tr>
              <a:tr h="39038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/>
                          <a:cs typeface="Arial"/>
                        </a:rPr>
                        <a:t>Water &amp; Sewer Billing and Collections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Fieldwork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799344"/>
                  </a:ext>
                </a:extLst>
              </a:tr>
              <a:tr h="399055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Municipal Court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Fieldwork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709603"/>
                  </a:ext>
                </a:extLst>
              </a:tr>
              <a:tr h="3817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Procurement Cycle Time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Fieldwork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516815"/>
                  </a:ext>
                </a:extLst>
              </a:tr>
              <a:tr h="22989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  <a:tabLst/>
                        <a:defRPr/>
                      </a:pPr>
                      <a:r>
                        <a:rPr lang="en-US" sz="1900" u="non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Council Expenditures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  <a:tabLst/>
                        <a:defRPr/>
                      </a:pPr>
                      <a:r>
                        <a:rPr lang="en-US" sz="1900" u="non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Fieldwork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579654"/>
                  </a:ext>
                </a:extLst>
              </a:tr>
              <a:tr h="22989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  <a:tabLst/>
                        <a:defRPr/>
                      </a:pPr>
                      <a:endParaRPr lang="en-US" sz="1900" u="non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  <a:tabLst/>
                        <a:defRPr/>
                      </a:pPr>
                      <a:endParaRPr lang="en-US" sz="1900" u="non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624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5849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47F2C-A7E0-4905-821E-28D3F96E9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838199"/>
            <a:ext cx="10972800" cy="724099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Arial"/>
                <a:cs typeface="Arial"/>
              </a:rPr>
              <a:t>Fy24 audit planning</a:t>
            </a:r>
            <a:endParaRPr lang="en-US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F5DD99C1-74D1-5970-E769-1FF6077D36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61202076"/>
              </p:ext>
            </p:extLst>
          </p:nvPr>
        </p:nvGraphicFramePr>
        <p:xfrm>
          <a:off x="1392261" y="1905000"/>
          <a:ext cx="9407477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2">
            <a:extLst>
              <a:ext uri="{FF2B5EF4-FFF2-40B4-BE49-F238E27FC236}">
                <a16:creationId xmlns:a16="http://schemas.microsoft.com/office/drawing/2014/main" id="{B6DB4ED3-1B5C-A614-A736-59F5F3DE27CC}"/>
              </a:ext>
            </a:extLst>
          </p:cNvPr>
          <p:cNvSpPr txBox="1"/>
          <p:nvPr/>
        </p:nvSpPr>
        <p:spPr>
          <a:xfrm>
            <a:off x="1524000" y="5681247"/>
            <a:ext cx="2682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*Completed for FY23</a:t>
            </a:r>
          </a:p>
        </p:txBody>
      </p:sp>
    </p:spTree>
    <p:extLst>
      <p:ext uri="{BB962C8B-B14F-4D97-AF65-F5344CB8AC3E}">
        <p14:creationId xmlns:p14="http://schemas.microsoft.com/office/powerpoint/2010/main" val="3523757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149EF-8DA6-FD82-7B50-36BF41071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45644"/>
          </a:xfrm>
        </p:spPr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Organizational Chart</a:t>
            </a:r>
            <a:endParaRPr lang="en-US" dirty="0"/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DDD54BC3-90D3-9696-3B4A-0525DEA87AA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375" t="14445" r="12500" b="12222"/>
          <a:stretch/>
        </p:blipFill>
        <p:spPr>
          <a:xfrm>
            <a:off x="1540164" y="1828800"/>
            <a:ext cx="9103591" cy="4806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291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11049000" cy="82402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3B6318-A37A-4908-8899-51D0E38ADFE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666" t="45209" r="27500" b="36260"/>
          <a:stretch/>
        </p:blipFill>
        <p:spPr>
          <a:xfrm>
            <a:off x="0" y="5181600"/>
            <a:ext cx="121920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01123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0</TotalTime>
  <Words>278</Words>
  <Application>Microsoft Office PowerPoint</Application>
  <PresentationFormat>Widescreen</PresentationFormat>
  <Paragraphs>88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Gill Sans MT</vt:lpstr>
      <vt:lpstr>Times New Roman</vt:lpstr>
      <vt:lpstr>Wingdings 2</vt:lpstr>
      <vt:lpstr>Dividend</vt:lpstr>
      <vt:lpstr>City Auditor’s Office</vt:lpstr>
      <vt:lpstr>FY23 Summary</vt:lpstr>
      <vt:lpstr>Audits Completed</vt:lpstr>
      <vt:lpstr>Audits In Progress</vt:lpstr>
      <vt:lpstr>Fy24 audit planning</vt:lpstr>
      <vt:lpstr>Organizational Chart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Auditor’s Office</dc:title>
  <dc:creator/>
  <cp:lastModifiedBy/>
  <cp:revision>79</cp:revision>
  <dcterms:created xsi:type="dcterms:W3CDTF">2018-02-27T21:01:31Z</dcterms:created>
  <dcterms:modified xsi:type="dcterms:W3CDTF">2023-07-07T16:22:40Z</dcterms:modified>
</cp:coreProperties>
</file>