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9">
  <p:sldMasterIdLst>
    <p:sldMasterId id="2147484068" r:id="rId1"/>
  </p:sldMasterIdLst>
  <p:notesMasterIdLst>
    <p:notesMasterId r:id="rId9"/>
  </p:notesMasterIdLst>
  <p:handoutMasterIdLst>
    <p:handoutMasterId r:id="rId10"/>
  </p:handoutMasterIdLst>
  <p:sldIdLst>
    <p:sldId id="256" r:id="rId2"/>
    <p:sldId id="276" r:id="rId3"/>
    <p:sldId id="271" r:id="rId4"/>
    <p:sldId id="274" r:id="rId5"/>
    <p:sldId id="273" r:id="rId6"/>
    <p:sldId id="277" r:id="rId7"/>
    <p:sldId id="264" r:id="rId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3152"/>
    <a:srgbClr val="40315E"/>
    <a:srgbClr val="D2D6E5"/>
    <a:srgbClr val="660066"/>
    <a:srgbClr val="000000"/>
    <a:srgbClr val="FFE5FF"/>
    <a:srgbClr val="CCC0DA"/>
    <a:srgbClr val="00FF00"/>
    <a:srgbClr val="500050"/>
    <a:srgbClr val="B4A4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7E0741-6791-4B41-8987-34E45F03B481}" v="24" dt="2023-10-04T14:53:32.8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1987" autoAdjust="0"/>
  </p:normalViewPr>
  <p:slideViewPr>
    <p:cSldViewPr>
      <p:cViewPr varScale="1">
        <p:scale>
          <a:sx n="79" d="100"/>
          <a:sy n="79" d="100"/>
        </p:scale>
        <p:origin x="1830" y="96"/>
      </p:cViewPr>
      <p:guideLst>
        <p:guide orient="horz" pos="2160"/>
        <p:guide pos="3840"/>
      </p:guideLst>
    </p:cSldViewPr>
  </p:slideViewPr>
  <p:notesTextViewPr>
    <p:cViewPr>
      <p:scale>
        <a:sx n="3" d="2"/>
        <a:sy n="3" d="2"/>
      </p:scale>
      <p:origin x="0" y="-324"/>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297" tIns="46649" rIns="93297" bIns="46649"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297" tIns="46649" rIns="93297" bIns="46649" rtlCol="0"/>
          <a:lstStyle>
            <a:lvl1pPr algn="r">
              <a:defRPr sz="1200"/>
            </a:lvl1pPr>
          </a:lstStyle>
          <a:p>
            <a:fld id="{F7CCA336-F38F-48AF-B7F9-B9E4E1B6716F}" type="datetimeFigureOut">
              <a:rPr lang="en-US" smtClean="0"/>
              <a:t>10/11/2023</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297" tIns="46649" rIns="93297" bIns="466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29"/>
            <a:ext cx="3043343" cy="465455"/>
          </a:xfrm>
          <a:prstGeom prst="rect">
            <a:avLst/>
          </a:prstGeom>
        </p:spPr>
        <p:txBody>
          <a:bodyPr vert="horz" lIns="93297" tIns="46649" rIns="93297" bIns="46649" rtlCol="0" anchor="b"/>
          <a:lstStyle>
            <a:lvl1pPr algn="r">
              <a:defRPr sz="1200"/>
            </a:lvl1pPr>
          </a:lstStyle>
          <a:p>
            <a:fld id="{ECD3C73A-29C0-45F4-BB5C-187D0C3506F0}" type="slidenum">
              <a:rPr lang="en-US" smtClean="0"/>
              <a:t>‹#›</a:t>
            </a:fld>
            <a:endParaRPr lang="en-US" dirty="0"/>
          </a:p>
        </p:txBody>
      </p:sp>
    </p:spTree>
    <p:extLst>
      <p:ext uri="{BB962C8B-B14F-4D97-AF65-F5344CB8AC3E}">
        <p14:creationId xmlns:p14="http://schemas.microsoft.com/office/powerpoint/2010/main" val="3691959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297" tIns="46649" rIns="93297" bIns="46649"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3297" tIns="46649" rIns="93297" bIns="46649" rtlCol="0"/>
          <a:lstStyle>
            <a:lvl1pPr algn="r">
              <a:defRPr sz="1200"/>
            </a:lvl1pPr>
          </a:lstStyle>
          <a:p>
            <a:fld id="{4E3F1D8E-6436-45A5-8040-394B62323B81}" type="datetimeFigureOut">
              <a:rPr lang="en-US" smtClean="0"/>
              <a:t>10/11/2023</a:t>
            </a:fld>
            <a:endParaRPr lang="en-US" dirty="0"/>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297" tIns="46649" rIns="93297" bIns="46649" rtlCol="0" anchor="ctr"/>
          <a:lstStyle/>
          <a:p>
            <a:endParaRPr lang="en-US" dirty="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297" tIns="46649" rIns="93297" bIns="466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297" tIns="46649" rIns="93297" bIns="466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29"/>
            <a:ext cx="3043343" cy="465455"/>
          </a:xfrm>
          <a:prstGeom prst="rect">
            <a:avLst/>
          </a:prstGeom>
        </p:spPr>
        <p:txBody>
          <a:bodyPr vert="horz" lIns="93297" tIns="46649" rIns="93297" bIns="46649" rtlCol="0" anchor="b"/>
          <a:lstStyle>
            <a:lvl1pPr algn="r">
              <a:defRPr sz="1200"/>
            </a:lvl1pPr>
          </a:lstStyle>
          <a:p>
            <a:fld id="{74C00671-62EC-409E-8BF3-4318651B76FA}" type="slidenum">
              <a:rPr lang="en-US" smtClean="0"/>
              <a:t>‹#›</a:t>
            </a:fld>
            <a:endParaRPr lang="en-US" dirty="0"/>
          </a:p>
        </p:txBody>
      </p:sp>
    </p:spTree>
    <p:extLst>
      <p:ext uri="{BB962C8B-B14F-4D97-AF65-F5344CB8AC3E}">
        <p14:creationId xmlns:p14="http://schemas.microsoft.com/office/powerpoint/2010/main" val="1855609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r>
              <a:rPr lang="en-US" sz="1000" dirty="0">
                <a:latin typeface="Arial" panose="020B0604020202020204" pitchFamily="34" charset="0"/>
                <a:cs typeface="Arial" panose="020B0604020202020204" pitchFamily="34" charset="0"/>
              </a:rPr>
              <a:t>Good afternoon.  I’m Amanda Noble, City Auditor, presenting our quarterly report for the first quarter of fiscal year 2024.</a:t>
            </a:r>
          </a:p>
        </p:txBody>
      </p:sp>
      <p:sp>
        <p:nvSpPr>
          <p:cNvPr id="4" name="Slide Number Placeholder 3"/>
          <p:cNvSpPr>
            <a:spLocks noGrp="1"/>
          </p:cNvSpPr>
          <p:nvPr>
            <p:ph type="sldNum" sz="quarter" idx="10"/>
          </p:nvPr>
        </p:nvSpPr>
        <p:spPr/>
        <p:txBody>
          <a:bodyPr/>
          <a:lstStyle/>
          <a:p>
            <a:fld id="{74C00671-62EC-409E-8BF3-4318651B76FA}" type="slidenum">
              <a:rPr lang="en-US" smtClean="0"/>
              <a:t>1</a:t>
            </a:fld>
            <a:endParaRPr lang="en-US" dirty="0"/>
          </a:p>
        </p:txBody>
      </p:sp>
    </p:spTree>
    <p:extLst>
      <p:ext uri="{BB962C8B-B14F-4D97-AF65-F5344CB8AC3E}">
        <p14:creationId xmlns:p14="http://schemas.microsoft.com/office/powerpoint/2010/main" val="3574732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dirty="0">
                <a:solidFill>
                  <a:srgbClr val="000000"/>
                </a:solidFill>
                <a:effectLst/>
                <a:latin typeface="Arial" panose="020B0604020202020204" pitchFamily="34" charset="0"/>
                <a:cs typeface="Arial" panose="020B0604020202020204" pitchFamily="34" charset="0"/>
              </a:rPr>
              <a:t>This first slide summarizes our activity to date in the first quarter.  We’ve released one audit report and have nine audits in progress that I’ll talk about in the next slides.  The Audit Committee meets tomorrow to work on audit selection for new audits to start for the remainder of the fiscal year.  Our goal is to release 12 audit reports this fiscal year, so we are a little off track.</a:t>
            </a:r>
          </a:p>
          <a:p>
            <a:endParaRPr lang="en-US" sz="1000" b="0" i="0" dirty="0">
              <a:solidFill>
                <a:srgbClr val="000000"/>
              </a:solidFill>
              <a:effectLst/>
              <a:latin typeface="Arial" panose="020B0604020202020204" pitchFamily="34" charset="0"/>
              <a:cs typeface="Arial" panose="020B0604020202020204" pitchFamily="34" charset="0"/>
            </a:endParaRPr>
          </a:p>
          <a:p>
            <a:r>
              <a:rPr lang="en-US" sz="1000" b="0" i="0" dirty="0">
                <a:solidFill>
                  <a:srgbClr val="000000"/>
                </a:solidFill>
                <a:effectLst/>
                <a:latin typeface="Arial" panose="020B0604020202020204" pitchFamily="34" charset="0"/>
                <a:cs typeface="Arial" panose="020B0604020202020204" pitchFamily="34" charset="0"/>
              </a:rPr>
              <a:t>We currently have 212 open audit recommendations; 101 have a status of started or partly implemented (48%).  We closed 8 recommendations in the first quarter with 6 implemented for a 75% implementation rate.  Based on benchmarking I’ve seen, that is in line with our peers.  Our goal is to close 125 recommendations this fiscal year.  Again, we are off track in terms of meeting the goal but are getting pretty good engagement with departments in providing updates. Not always in updating the database.  We are working this year to add a prioritization to track the open recommendations.</a:t>
            </a:r>
          </a:p>
          <a:p>
            <a:endParaRPr lang="en-US" sz="1000" b="0" i="0" dirty="0">
              <a:solidFill>
                <a:srgbClr val="000000"/>
              </a:solidFill>
              <a:effectLst/>
              <a:latin typeface="Arial" panose="020B0604020202020204" pitchFamily="34" charset="0"/>
              <a:cs typeface="Arial" panose="020B0604020202020204" pitchFamily="34" charset="0"/>
            </a:endParaRPr>
          </a:p>
          <a:p>
            <a:r>
              <a:rPr lang="en-US" sz="1000" b="0" i="0" dirty="0">
                <a:solidFill>
                  <a:srgbClr val="000000"/>
                </a:solidFill>
                <a:effectLst/>
                <a:latin typeface="Arial" panose="020B0604020202020204" pitchFamily="34" charset="0"/>
                <a:cs typeface="Arial" panose="020B0604020202020204" pitchFamily="34" charset="0"/>
              </a:rPr>
              <a:t>On continuous audit, we have finished data clean-up on the procure-to-pay cycle, so we are monitoring Procurement and AP access controls and potential red flags.  We’re developing a dashboard to report results and remediation.  It is nearly done – it needs a little polishing before we publish.  Both departments are paying attention. The Financial Services Team asked for a tool to use when evaluating requests for new user access and Procurement is looking at changing the process for creating suppliers for a single payment.  We also run a query to match the city’s supplier table against the employee table on different fields and refer potential conflicts or problems to the Ethics Office/IG and/or Department of Procurement.   We’re working on data clean-up in other business areas.  As we complete clean-up, we’ll roll them into the dashboard.</a:t>
            </a:r>
          </a:p>
        </p:txBody>
      </p:sp>
      <p:sp>
        <p:nvSpPr>
          <p:cNvPr id="4" name="Slide Number Placeholder 3"/>
          <p:cNvSpPr>
            <a:spLocks noGrp="1"/>
          </p:cNvSpPr>
          <p:nvPr>
            <p:ph type="sldNum" sz="quarter" idx="10"/>
          </p:nvPr>
        </p:nvSpPr>
        <p:spPr/>
        <p:txBody>
          <a:bodyPr/>
          <a:lstStyle/>
          <a:p>
            <a:fld id="{74C00671-62EC-409E-8BF3-4318651B76FA}" type="slidenum">
              <a:rPr lang="en-US" smtClean="0"/>
              <a:t>2</a:t>
            </a:fld>
            <a:endParaRPr lang="en-US" dirty="0"/>
          </a:p>
        </p:txBody>
      </p:sp>
    </p:spTree>
    <p:extLst>
      <p:ext uri="{BB962C8B-B14F-4D97-AF65-F5344CB8AC3E}">
        <p14:creationId xmlns:p14="http://schemas.microsoft.com/office/powerpoint/2010/main" val="3885793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68" indent="-174968" defTabSz="933156">
              <a:buFont typeface="Arial" panose="020B0604020202020204" pitchFamily="34" charset="0"/>
              <a:buChar char="•"/>
              <a:defRPr/>
            </a:pPr>
            <a:endParaRPr lang="en-US" sz="1200" dirty="0">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fld id="{74C00671-62EC-409E-8BF3-4318651B76FA}" type="slidenum">
              <a:rPr lang="en-US" smtClean="0"/>
              <a:t>3</a:t>
            </a:fld>
            <a:endParaRPr lang="en-US" dirty="0"/>
          </a:p>
        </p:txBody>
      </p:sp>
    </p:spTree>
    <p:extLst>
      <p:ext uri="{BB962C8B-B14F-4D97-AF65-F5344CB8AC3E}">
        <p14:creationId xmlns:p14="http://schemas.microsoft.com/office/powerpoint/2010/main" val="3214551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baseline="0" dirty="0">
                <a:latin typeface="Arial" panose="020B0604020202020204" pitchFamily="34" charset="0"/>
                <a:cs typeface="Arial" panose="020B0604020202020204" pitchFamily="34" charset="0"/>
              </a:rPr>
              <a:t>These are the nine audits in progress.</a:t>
            </a:r>
          </a:p>
          <a:p>
            <a:endParaRPr lang="en-US" sz="1000" b="0" i="0" u="none" strike="noStrike" baseline="0" dirty="0">
              <a:latin typeface="Arial" panose="020B0604020202020204" pitchFamily="34" charset="0"/>
              <a:cs typeface="Arial" panose="020B0604020202020204" pitchFamily="34" charset="0"/>
            </a:endParaRPr>
          </a:p>
          <a:p>
            <a:r>
              <a:rPr lang="en-US" sz="1000" b="0" i="0" u="none" strike="noStrike" baseline="0" dirty="0">
                <a:latin typeface="Arial" panose="020B0604020202020204" pitchFamily="34" charset="0"/>
                <a:cs typeface="Arial" panose="020B0604020202020204" pitchFamily="34" charset="0"/>
              </a:rPr>
              <a:t>The Audit Committee should be voting to release the Landscape Contracts audit tomorrow.  Barring unforeseen events, the next five should be on the Audit Committee agenda for release in December, which means they would be presented in January.</a:t>
            </a:r>
          </a:p>
        </p:txBody>
      </p:sp>
      <p:sp>
        <p:nvSpPr>
          <p:cNvPr id="4" name="Slide Number Placeholder 3"/>
          <p:cNvSpPr>
            <a:spLocks noGrp="1"/>
          </p:cNvSpPr>
          <p:nvPr>
            <p:ph type="sldNum" sz="quarter" idx="10"/>
          </p:nvPr>
        </p:nvSpPr>
        <p:spPr/>
        <p:txBody>
          <a:bodyPr/>
          <a:lstStyle/>
          <a:p>
            <a:fld id="{74C00671-62EC-409E-8BF3-4318651B76FA}" type="slidenum">
              <a:rPr lang="en-US" smtClean="0"/>
              <a:t>4</a:t>
            </a:fld>
            <a:endParaRPr lang="en-US" dirty="0"/>
          </a:p>
        </p:txBody>
      </p:sp>
    </p:spTree>
    <p:extLst>
      <p:ext uri="{BB962C8B-B14F-4D97-AF65-F5344CB8AC3E}">
        <p14:creationId xmlns:p14="http://schemas.microsoft.com/office/powerpoint/2010/main" val="154388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Arial" panose="020B0604020202020204" pitchFamily="34" charset="0"/>
                <a:cs typeface="Arial" panose="020B0604020202020204" pitchFamily="34" charset="0"/>
              </a:rPr>
              <a:t>This slide shows the results of our risk assessment for audit planning.  We had hoped to conduct a workshop with the executive offices to get their input, but unfortunately couldn’t get that scheduled so this reflects our internal assessment.  We started with a list of 20 risks and rated them based on likelihood – shown here on the horizontal axis – and potential impact – shown here on the vertical axis.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Based on our internal assessment, the highest risk areas for the city are in the red cells: physical assets, service delivery, attracting and retaining talent, public safety, and political.  “Political” here refers to external events – “an unfavorable political environment creating, for example,  secession movements, large-scale protests, adversarial relationship with state, etc.”  Medium-to-High risk areas are in the orange cells:  Legal and Regulatory Compliance, Information Security, Change Management, Contractual, Asset Misappropriation and Inventory.</a:t>
            </a:r>
          </a:p>
          <a:p>
            <a:endParaRPr lang="en-US" sz="11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This is a tool for the Audit Committee to use in considering additional audits to start this fiscal year.</a:t>
            </a:r>
          </a:p>
        </p:txBody>
      </p:sp>
      <p:sp>
        <p:nvSpPr>
          <p:cNvPr id="4" name="Slide Number Placeholder 3"/>
          <p:cNvSpPr>
            <a:spLocks noGrp="1"/>
          </p:cNvSpPr>
          <p:nvPr>
            <p:ph type="sldNum" sz="quarter" idx="5"/>
          </p:nvPr>
        </p:nvSpPr>
        <p:spPr/>
        <p:txBody>
          <a:bodyPr/>
          <a:lstStyle/>
          <a:p>
            <a:fld id="{74C00671-62EC-409E-8BF3-4318651B76FA}" type="slidenum">
              <a:rPr lang="en-US" smtClean="0"/>
              <a:t>5</a:t>
            </a:fld>
            <a:endParaRPr lang="en-US" dirty="0"/>
          </a:p>
        </p:txBody>
      </p:sp>
    </p:spTree>
    <p:extLst>
      <p:ext uri="{BB962C8B-B14F-4D97-AF65-F5344CB8AC3E}">
        <p14:creationId xmlns:p14="http://schemas.microsoft.com/office/powerpoint/2010/main" val="686691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Arial" panose="020B0604020202020204" pitchFamily="34" charset="0"/>
                <a:cs typeface="Arial" panose="020B0604020202020204" pitchFamily="34" charset="0"/>
              </a:rPr>
              <a:t>This slide shows our organizational chart.  We remain fully staffed.</a:t>
            </a:r>
          </a:p>
        </p:txBody>
      </p:sp>
      <p:sp>
        <p:nvSpPr>
          <p:cNvPr id="4" name="Slide Number Placeholder 3"/>
          <p:cNvSpPr>
            <a:spLocks noGrp="1"/>
          </p:cNvSpPr>
          <p:nvPr>
            <p:ph type="sldNum" sz="quarter" idx="5"/>
          </p:nvPr>
        </p:nvSpPr>
        <p:spPr/>
        <p:txBody>
          <a:bodyPr/>
          <a:lstStyle/>
          <a:p>
            <a:fld id="{74C00671-62EC-409E-8BF3-4318651B76FA}" type="slidenum">
              <a:rPr lang="en-US" smtClean="0"/>
              <a:t>6</a:t>
            </a:fld>
            <a:endParaRPr lang="en-US" dirty="0"/>
          </a:p>
        </p:txBody>
      </p:sp>
    </p:spTree>
    <p:extLst>
      <p:ext uri="{BB962C8B-B14F-4D97-AF65-F5344CB8AC3E}">
        <p14:creationId xmlns:p14="http://schemas.microsoft.com/office/powerpoint/2010/main" val="3313348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7</a:t>
            </a:fld>
            <a:endParaRPr lang="en-US" dirty="0"/>
          </a:p>
        </p:txBody>
      </p:sp>
    </p:spTree>
    <p:extLst>
      <p:ext uri="{BB962C8B-B14F-4D97-AF65-F5344CB8AC3E}">
        <p14:creationId xmlns:p14="http://schemas.microsoft.com/office/powerpoint/2010/main" val="2390931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987F4B9-072B-4C97-8F77-67621F56A04E}" type="datetimeFigureOut">
              <a:rPr lang="en-US" smtClean="0"/>
              <a:t>10/11/2023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50B8DA1-CCC7-4673-86B2-00DEA040D3C7}" type="slidenum">
              <a:rPr lang="en-US" smtClean="0"/>
              <a:pPr/>
              <a:t>‹#›</a:t>
            </a:fld>
            <a:endParaRPr lang="en-US" dirty="0"/>
          </a:p>
        </p:txBody>
      </p:sp>
    </p:spTree>
    <p:extLst>
      <p:ext uri="{BB962C8B-B14F-4D97-AF65-F5344CB8AC3E}">
        <p14:creationId xmlns:p14="http://schemas.microsoft.com/office/powerpoint/2010/main" val="3927660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87F4B9-072B-4C97-8F77-67621F56A04E}" type="datetimeFigureOut">
              <a:rPr lang="en-US" smtClean="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Tree>
    <p:extLst>
      <p:ext uri="{BB962C8B-B14F-4D97-AF65-F5344CB8AC3E}">
        <p14:creationId xmlns:p14="http://schemas.microsoft.com/office/powerpoint/2010/main" val="2577586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987F4B9-072B-4C97-8F77-67621F56A04E}" type="datetimeFigureOut">
              <a:rPr lang="en-US" smtClean="0"/>
              <a:t>10/11/2023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0F4AF30-94D3-4CA0-BBB0-AD4A5FDE4FD6}" type="slidenum">
              <a:rPr lang="en-US" smtClean="0"/>
              <a:t>‹#›</a:t>
            </a:fld>
            <a:endParaRPr lang="en-US" dirty="0"/>
          </a:p>
        </p:txBody>
      </p:sp>
    </p:spTree>
    <p:extLst>
      <p:ext uri="{BB962C8B-B14F-4D97-AF65-F5344CB8AC3E}">
        <p14:creationId xmlns:p14="http://schemas.microsoft.com/office/powerpoint/2010/main" val="214025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87F4B9-072B-4C97-8F77-67621F56A04E}" type="datetimeFigureOut">
              <a:rPr lang="en-US" smtClean="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30F4AF30-94D3-4CA0-BBB0-AD4A5FDE4FD6}" type="slidenum">
              <a:rPr lang="en-US" smtClean="0"/>
              <a:t>‹#›</a:t>
            </a:fld>
            <a:endParaRPr lang="en-US" dirty="0"/>
          </a:p>
        </p:txBody>
      </p:sp>
    </p:spTree>
    <p:extLst>
      <p:ext uri="{BB962C8B-B14F-4D97-AF65-F5344CB8AC3E}">
        <p14:creationId xmlns:p14="http://schemas.microsoft.com/office/powerpoint/2010/main" val="390204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987F4B9-072B-4C97-8F77-67621F56A04E}" type="datetimeFigureOut">
              <a:rPr lang="en-US" smtClean="0"/>
              <a:t>10/11/2023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0F4AF30-94D3-4CA0-BBB0-AD4A5FDE4FD6}" type="slidenum">
              <a:rPr lang="en-US" smtClean="0"/>
              <a:t>‹#›</a:t>
            </a:fld>
            <a:endParaRPr lang="en-US" dirty="0"/>
          </a:p>
        </p:txBody>
      </p:sp>
    </p:spTree>
    <p:extLst>
      <p:ext uri="{BB962C8B-B14F-4D97-AF65-F5344CB8AC3E}">
        <p14:creationId xmlns:p14="http://schemas.microsoft.com/office/powerpoint/2010/main" val="293515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87F4B9-072B-4C97-8F77-67621F56A04E}" type="datetimeFigureOut">
              <a:rPr lang="en-US" smtClean="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Tree>
    <p:extLst>
      <p:ext uri="{BB962C8B-B14F-4D97-AF65-F5344CB8AC3E}">
        <p14:creationId xmlns:p14="http://schemas.microsoft.com/office/powerpoint/2010/main" val="283870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87F4B9-072B-4C97-8F77-67621F56A04E}" type="datetimeFigureOut">
              <a:rPr lang="en-US" smtClean="0"/>
              <a:t>10/11/2023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F4AF30-94D3-4CA0-BBB0-AD4A5FDE4FD6}" type="slidenum">
              <a:rPr lang="en-US" smtClean="0"/>
              <a:t>‹#›</a:t>
            </a:fld>
            <a:endParaRPr lang="en-US" dirty="0"/>
          </a:p>
        </p:txBody>
      </p:sp>
    </p:spTree>
    <p:extLst>
      <p:ext uri="{BB962C8B-B14F-4D97-AF65-F5344CB8AC3E}">
        <p14:creationId xmlns:p14="http://schemas.microsoft.com/office/powerpoint/2010/main" val="167572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87F4B9-072B-4C97-8F77-67621F56A04E}" type="datetimeFigureOut">
              <a:rPr lang="en-US" smtClean="0"/>
              <a:t>10/11/2023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F4AF30-94D3-4CA0-BBB0-AD4A5FDE4FD6}" type="slidenum">
              <a:rPr lang="en-US" smtClean="0"/>
              <a:t>‹#›</a:t>
            </a:fld>
            <a:endParaRPr lang="en-US" dirty="0"/>
          </a:p>
        </p:txBody>
      </p:sp>
    </p:spTree>
    <p:extLst>
      <p:ext uri="{BB962C8B-B14F-4D97-AF65-F5344CB8AC3E}">
        <p14:creationId xmlns:p14="http://schemas.microsoft.com/office/powerpoint/2010/main" val="264775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7F4B9-072B-4C97-8F77-67621F56A04E}" type="datetimeFigureOut">
              <a:rPr lang="en-US" smtClean="0"/>
              <a:t>10/11/2023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F4AF30-94D3-4CA0-BBB0-AD4A5FDE4FD6}" type="slidenum">
              <a:rPr lang="en-US" smtClean="0"/>
              <a:t>‹#›</a:t>
            </a:fld>
            <a:endParaRPr lang="en-US" dirty="0"/>
          </a:p>
        </p:txBody>
      </p:sp>
    </p:spTree>
    <p:extLst>
      <p:ext uri="{BB962C8B-B14F-4D97-AF65-F5344CB8AC3E}">
        <p14:creationId xmlns:p14="http://schemas.microsoft.com/office/powerpoint/2010/main" val="17585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987F4B9-072B-4C97-8F77-67621F56A04E}" type="datetimeFigureOut">
              <a:rPr lang="en-US" smtClean="0"/>
              <a:t>10/11/2023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0F4AF30-94D3-4CA0-BBB0-AD4A5FDE4FD6}" type="slidenum">
              <a:rPr lang="en-US" smtClean="0"/>
              <a:t>‹#›</a:t>
            </a:fld>
            <a:endParaRPr lang="en-US" dirty="0"/>
          </a:p>
        </p:txBody>
      </p:sp>
    </p:spTree>
    <p:extLst>
      <p:ext uri="{BB962C8B-B14F-4D97-AF65-F5344CB8AC3E}">
        <p14:creationId xmlns:p14="http://schemas.microsoft.com/office/powerpoint/2010/main" val="319343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87F4B9-072B-4C97-8F77-67621F56A04E}" type="datetimeFigureOut">
              <a:rPr lang="en-US" smtClean="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Tree>
    <p:extLst>
      <p:ext uri="{BB962C8B-B14F-4D97-AF65-F5344CB8AC3E}">
        <p14:creationId xmlns:p14="http://schemas.microsoft.com/office/powerpoint/2010/main" val="3291521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987F4B9-072B-4C97-8F77-67621F56A04E}" type="datetimeFigureOut">
              <a:rPr lang="en-US" smtClean="0"/>
              <a:t>10/11/2023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0F4AF30-94D3-4CA0-BBB0-AD4A5FDE4FD6}"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1165655"/>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ashboard.missionmark.com/ae075fd7-a40b-489c-a67a-6e1ec456669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tlaudit.org/plane-train---august-2023.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76400"/>
            <a:ext cx="11201400" cy="1371600"/>
          </a:xfrm>
        </p:spPr>
        <p:txBody>
          <a:bodyPr anchor="ctr">
            <a:normAutofit/>
          </a:bodyPr>
          <a:lstStyle/>
          <a:p>
            <a:r>
              <a:rPr lang="en-US" sz="6000" dirty="0">
                <a:solidFill>
                  <a:schemeClr val="tx2"/>
                </a:solidFill>
                <a:latin typeface="Arial" panose="020B0604020202020204" pitchFamily="34" charset="0"/>
                <a:cs typeface="Arial" panose="020B0604020202020204" pitchFamily="34" charset="0"/>
              </a:rPr>
              <a:t>City Auditor’s Office</a:t>
            </a:r>
          </a:p>
        </p:txBody>
      </p:sp>
      <p:sp>
        <p:nvSpPr>
          <p:cNvPr id="3" name="Subtitle 2"/>
          <p:cNvSpPr>
            <a:spLocks noGrp="1"/>
          </p:cNvSpPr>
          <p:nvPr>
            <p:ph type="subTitle" idx="1"/>
          </p:nvPr>
        </p:nvSpPr>
        <p:spPr>
          <a:xfrm>
            <a:off x="685800" y="4572000"/>
            <a:ext cx="9601465" cy="1676400"/>
          </a:xfrm>
        </p:spPr>
        <p:txBody>
          <a:bodyPr anchor="ctr">
            <a:normAutofit/>
          </a:bodyPr>
          <a:lstStyle/>
          <a:p>
            <a:r>
              <a:rPr lang="en-US" sz="2400" b="1" dirty="0">
                <a:solidFill>
                  <a:srgbClr val="FFFFFF"/>
                </a:solidFill>
                <a:latin typeface="Arial" panose="020B0604020202020204" pitchFamily="34" charset="0"/>
                <a:cs typeface="Arial" panose="020B0604020202020204" pitchFamily="34" charset="0"/>
              </a:rPr>
              <a:t>Quarterly Report to Finance/Executive Committee</a:t>
            </a:r>
          </a:p>
          <a:p>
            <a:r>
              <a:rPr lang="en-US" sz="2400" b="1" dirty="0">
                <a:solidFill>
                  <a:srgbClr val="FFFFFF"/>
                </a:solidFill>
                <a:latin typeface="Arial"/>
                <a:cs typeface="Arial"/>
              </a:rPr>
              <a:t>October 11, 2023</a:t>
            </a:r>
          </a:p>
        </p:txBody>
      </p:sp>
    </p:spTree>
    <p:extLst>
      <p:ext uri="{BB962C8B-B14F-4D97-AF65-F5344CB8AC3E}">
        <p14:creationId xmlns:p14="http://schemas.microsoft.com/office/powerpoint/2010/main" val="3989984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02BD3-F81F-4EC8-A058-BD7685CE1927}"/>
              </a:ext>
            </a:extLst>
          </p:cNvPr>
          <p:cNvSpPr>
            <a:spLocks noGrp="1"/>
          </p:cNvSpPr>
          <p:nvPr>
            <p:ph type="title"/>
          </p:nvPr>
        </p:nvSpPr>
        <p:spPr>
          <a:xfrm>
            <a:off x="457200" y="349666"/>
            <a:ext cx="10972800" cy="1038824"/>
          </a:xfrm>
        </p:spPr>
        <p:txBody>
          <a:bodyPr>
            <a:normAutofit/>
          </a:bodyPr>
          <a:lstStyle/>
          <a:p>
            <a:pPr algn="ctr"/>
            <a:r>
              <a:rPr lang="en-US" sz="3200" dirty="0">
                <a:latin typeface="Arial" panose="020B0604020202020204" pitchFamily="34" charset="0"/>
                <a:cs typeface="Arial" panose="020B0604020202020204" pitchFamily="34" charset="0"/>
              </a:rPr>
              <a:t>FY24 Q1 Summary</a:t>
            </a:r>
            <a:endParaRPr lang="en-US" sz="3200" dirty="0"/>
          </a:p>
        </p:txBody>
      </p:sp>
      <p:sp>
        <p:nvSpPr>
          <p:cNvPr id="4" name="TextBox 3">
            <a:extLst>
              <a:ext uri="{FF2B5EF4-FFF2-40B4-BE49-F238E27FC236}">
                <a16:creationId xmlns:a16="http://schemas.microsoft.com/office/drawing/2014/main" id="{8566C034-F4F2-41B8-BDDF-0134A2B2FE3A}"/>
              </a:ext>
            </a:extLst>
          </p:cNvPr>
          <p:cNvSpPr txBox="1"/>
          <p:nvPr/>
        </p:nvSpPr>
        <p:spPr>
          <a:xfrm>
            <a:off x="4293961" y="5181600"/>
            <a:ext cx="3276600" cy="923330"/>
          </a:xfrm>
          <a:prstGeom prst="rect">
            <a:avLst/>
          </a:prstGeom>
          <a:noFill/>
        </p:spPr>
        <p:txBody>
          <a:bodyPr wrap="square" rtlCol="0">
            <a:spAutoFit/>
          </a:bodyPr>
          <a:lstStyle/>
          <a:p>
            <a:r>
              <a:rPr lang="en-US" dirty="0">
                <a:hlinkClick r:id="rId3"/>
              </a:rPr>
              <a:t>https://dashboard.missionmark.com/ae075fd7-a40b-489c-a67a-6e1ec4566694/</a:t>
            </a:r>
            <a:endParaRPr lang="en-US" dirty="0"/>
          </a:p>
        </p:txBody>
      </p:sp>
      <p:sp>
        <p:nvSpPr>
          <p:cNvPr id="18" name="Freeform 44">
            <a:extLst>
              <a:ext uri="{FF2B5EF4-FFF2-40B4-BE49-F238E27FC236}">
                <a16:creationId xmlns:a16="http://schemas.microsoft.com/office/drawing/2014/main" id="{EC1453A4-6B32-2A9F-27EA-C1C92833FEFA}"/>
              </a:ext>
            </a:extLst>
          </p:cNvPr>
          <p:cNvSpPr>
            <a:spLocks/>
          </p:cNvSpPr>
          <p:nvPr/>
        </p:nvSpPr>
        <p:spPr bwMode="auto">
          <a:xfrm>
            <a:off x="609600" y="2286000"/>
            <a:ext cx="3276600" cy="761999"/>
          </a:xfrm>
          <a:custGeom>
            <a:avLst/>
            <a:gdLst>
              <a:gd name="T0" fmla="*/ 438 w 487"/>
              <a:gd name="T1" fmla="*/ 99 h 99"/>
              <a:gd name="T2" fmla="*/ 49 w 487"/>
              <a:gd name="T3" fmla="*/ 99 h 99"/>
              <a:gd name="T4" fmla="*/ 0 w 487"/>
              <a:gd name="T5" fmla="*/ 49 h 99"/>
              <a:gd name="T6" fmla="*/ 49 w 487"/>
              <a:gd name="T7" fmla="*/ 0 h 99"/>
              <a:gd name="T8" fmla="*/ 438 w 487"/>
              <a:gd name="T9" fmla="*/ 0 h 99"/>
              <a:gd name="T10" fmla="*/ 487 w 487"/>
              <a:gd name="T11" fmla="*/ 49 h 99"/>
              <a:gd name="T12" fmla="*/ 438 w 487"/>
              <a:gd name="T13" fmla="*/ 99 h 99"/>
            </a:gdLst>
            <a:ahLst/>
            <a:cxnLst>
              <a:cxn ang="0">
                <a:pos x="T0" y="T1"/>
              </a:cxn>
              <a:cxn ang="0">
                <a:pos x="T2" y="T3"/>
              </a:cxn>
              <a:cxn ang="0">
                <a:pos x="T4" y="T5"/>
              </a:cxn>
              <a:cxn ang="0">
                <a:pos x="T6" y="T7"/>
              </a:cxn>
              <a:cxn ang="0">
                <a:pos x="T8" y="T9"/>
              </a:cxn>
              <a:cxn ang="0">
                <a:pos x="T10" y="T11"/>
              </a:cxn>
              <a:cxn ang="0">
                <a:pos x="T12" y="T13"/>
              </a:cxn>
            </a:cxnLst>
            <a:rect l="0" t="0" r="r" b="b"/>
            <a:pathLst>
              <a:path w="487" h="99">
                <a:moveTo>
                  <a:pt x="438" y="99"/>
                </a:moveTo>
                <a:cubicBezTo>
                  <a:pt x="49" y="99"/>
                  <a:pt x="49" y="99"/>
                  <a:pt x="49" y="99"/>
                </a:cubicBezTo>
                <a:cubicBezTo>
                  <a:pt x="22" y="99"/>
                  <a:pt x="0" y="77"/>
                  <a:pt x="0" y="49"/>
                </a:cubicBezTo>
                <a:cubicBezTo>
                  <a:pt x="0" y="22"/>
                  <a:pt x="22" y="0"/>
                  <a:pt x="49" y="0"/>
                </a:cubicBezTo>
                <a:cubicBezTo>
                  <a:pt x="438" y="0"/>
                  <a:pt x="438" y="0"/>
                  <a:pt x="438" y="0"/>
                </a:cubicBezTo>
                <a:cubicBezTo>
                  <a:pt x="465" y="0"/>
                  <a:pt x="487" y="22"/>
                  <a:pt x="487" y="49"/>
                </a:cubicBezTo>
                <a:cubicBezTo>
                  <a:pt x="487" y="77"/>
                  <a:pt x="465" y="99"/>
                  <a:pt x="438" y="99"/>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lgn="ctr">
              <a:spcBef>
                <a:spcPts val="600"/>
              </a:spcBef>
            </a:pPr>
            <a:endParaRPr lang="en-US" sz="700" cap="all" dirty="0">
              <a:solidFill>
                <a:schemeClr val="bg1"/>
              </a:solidFill>
              <a:latin typeface="Arial" panose="020B0604020202020204" pitchFamily="34" charset="0"/>
              <a:ea typeface="+mj-ea"/>
              <a:cs typeface="Arial" panose="020B0604020202020204" pitchFamily="34" charset="0"/>
            </a:endParaRPr>
          </a:p>
          <a:p>
            <a:pPr algn="ctr">
              <a:spcBef>
                <a:spcPts val="600"/>
              </a:spcBef>
            </a:pPr>
            <a:r>
              <a:rPr lang="en-US" sz="2400" cap="all" dirty="0">
                <a:solidFill>
                  <a:schemeClr val="bg1"/>
                </a:solidFill>
                <a:latin typeface="Arial" panose="020B0604020202020204" pitchFamily="34" charset="0"/>
                <a:ea typeface="+mj-ea"/>
                <a:cs typeface="Arial" panose="020B0604020202020204" pitchFamily="34" charset="0"/>
              </a:rPr>
              <a:t>Audits</a:t>
            </a:r>
          </a:p>
        </p:txBody>
      </p:sp>
      <p:sp>
        <p:nvSpPr>
          <p:cNvPr id="30" name="Freeform 44">
            <a:extLst>
              <a:ext uri="{FF2B5EF4-FFF2-40B4-BE49-F238E27FC236}">
                <a16:creationId xmlns:a16="http://schemas.microsoft.com/office/drawing/2014/main" id="{42074952-8E78-E013-0BBB-DA498B278209}"/>
              </a:ext>
            </a:extLst>
          </p:cNvPr>
          <p:cNvSpPr>
            <a:spLocks/>
          </p:cNvSpPr>
          <p:nvPr/>
        </p:nvSpPr>
        <p:spPr bwMode="auto">
          <a:xfrm>
            <a:off x="7772400" y="2286000"/>
            <a:ext cx="3864052" cy="793638"/>
          </a:xfrm>
          <a:custGeom>
            <a:avLst/>
            <a:gdLst>
              <a:gd name="T0" fmla="*/ 438 w 487"/>
              <a:gd name="T1" fmla="*/ 99 h 99"/>
              <a:gd name="T2" fmla="*/ 49 w 487"/>
              <a:gd name="T3" fmla="*/ 99 h 99"/>
              <a:gd name="T4" fmla="*/ 0 w 487"/>
              <a:gd name="T5" fmla="*/ 49 h 99"/>
              <a:gd name="T6" fmla="*/ 49 w 487"/>
              <a:gd name="T7" fmla="*/ 0 h 99"/>
              <a:gd name="T8" fmla="*/ 438 w 487"/>
              <a:gd name="T9" fmla="*/ 0 h 99"/>
              <a:gd name="T10" fmla="*/ 487 w 487"/>
              <a:gd name="T11" fmla="*/ 49 h 99"/>
              <a:gd name="T12" fmla="*/ 438 w 487"/>
              <a:gd name="T13" fmla="*/ 99 h 99"/>
            </a:gdLst>
            <a:ahLst/>
            <a:cxnLst>
              <a:cxn ang="0">
                <a:pos x="T0" y="T1"/>
              </a:cxn>
              <a:cxn ang="0">
                <a:pos x="T2" y="T3"/>
              </a:cxn>
              <a:cxn ang="0">
                <a:pos x="T4" y="T5"/>
              </a:cxn>
              <a:cxn ang="0">
                <a:pos x="T6" y="T7"/>
              </a:cxn>
              <a:cxn ang="0">
                <a:pos x="T8" y="T9"/>
              </a:cxn>
              <a:cxn ang="0">
                <a:pos x="T10" y="T11"/>
              </a:cxn>
              <a:cxn ang="0">
                <a:pos x="T12" y="T13"/>
              </a:cxn>
            </a:cxnLst>
            <a:rect l="0" t="0" r="r" b="b"/>
            <a:pathLst>
              <a:path w="487" h="99">
                <a:moveTo>
                  <a:pt x="438" y="99"/>
                </a:moveTo>
                <a:cubicBezTo>
                  <a:pt x="49" y="99"/>
                  <a:pt x="49" y="99"/>
                  <a:pt x="49" y="99"/>
                </a:cubicBezTo>
                <a:cubicBezTo>
                  <a:pt x="22" y="99"/>
                  <a:pt x="0" y="77"/>
                  <a:pt x="0" y="49"/>
                </a:cubicBezTo>
                <a:cubicBezTo>
                  <a:pt x="0" y="22"/>
                  <a:pt x="22" y="0"/>
                  <a:pt x="49" y="0"/>
                </a:cubicBezTo>
                <a:cubicBezTo>
                  <a:pt x="438" y="0"/>
                  <a:pt x="438" y="0"/>
                  <a:pt x="438" y="0"/>
                </a:cubicBezTo>
                <a:cubicBezTo>
                  <a:pt x="465" y="0"/>
                  <a:pt x="487" y="22"/>
                  <a:pt x="487" y="49"/>
                </a:cubicBezTo>
                <a:cubicBezTo>
                  <a:pt x="487" y="77"/>
                  <a:pt x="465" y="99"/>
                  <a:pt x="438" y="99"/>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pPr algn="ctr">
              <a:spcBef>
                <a:spcPts val="600"/>
              </a:spcBef>
            </a:pPr>
            <a:endParaRPr lang="en-US" sz="700" cap="all" dirty="0">
              <a:solidFill>
                <a:schemeClr val="bg1"/>
              </a:solidFill>
              <a:latin typeface="Arial" panose="020B0604020202020204" pitchFamily="34" charset="0"/>
              <a:ea typeface="+mj-ea"/>
              <a:cs typeface="Arial" panose="020B0604020202020204" pitchFamily="34" charset="0"/>
            </a:endParaRPr>
          </a:p>
          <a:p>
            <a:pPr algn="ctr">
              <a:spcBef>
                <a:spcPts val="600"/>
              </a:spcBef>
            </a:pPr>
            <a:r>
              <a:rPr lang="en-US" sz="2400" cap="all" dirty="0">
                <a:solidFill>
                  <a:schemeClr val="bg1"/>
                </a:solidFill>
                <a:latin typeface="Arial" panose="020B0604020202020204" pitchFamily="34" charset="0"/>
                <a:ea typeface="+mj-ea"/>
                <a:cs typeface="Arial" panose="020B0604020202020204" pitchFamily="34" charset="0"/>
              </a:rPr>
              <a:t>Continuous audit</a:t>
            </a:r>
          </a:p>
        </p:txBody>
      </p:sp>
      <p:sp>
        <p:nvSpPr>
          <p:cNvPr id="32" name="Freeform 44">
            <a:extLst>
              <a:ext uri="{FF2B5EF4-FFF2-40B4-BE49-F238E27FC236}">
                <a16:creationId xmlns:a16="http://schemas.microsoft.com/office/drawing/2014/main" id="{16F9D11F-1C5A-CF48-9B9C-C6B7D050E74C}"/>
              </a:ext>
            </a:extLst>
          </p:cNvPr>
          <p:cNvSpPr>
            <a:spLocks/>
          </p:cNvSpPr>
          <p:nvPr/>
        </p:nvSpPr>
        <p:spPr bwMode="auto">
          <a:xfrm>
            <a:off x="4380880" y="2286000"/>
            <a:ext cx="2934320" cy="761998"/>
          </a:xfrm>
          <a:custGeom>
            <a:avLst/>
            <a:gdLst>
              <a:gd name="T0" fmla="*/ 438 w 487"/>
              <a:gd name="T1" fmla="*/ 99 h 99"/>
              <a:gd name="T2" fmla="*/ 49 w 487"/>
              <a:gd name="T3" fmla="*/ 99 h 99"/>
              <a:gd name="T4" fmla="*/ 0 w 487"/>
              <a:gd name="T5" fmla="*/ 49 h 99"/>
              <a:gd name="T6" fmla="*/ 49 w 487"/>
              <a:gd name="T7" fmla="*/ 0 h 99"/>
              <a:gd name="T8" fmla="*/ 438 w 487"/>
              <a:gd name="T9" fmla="*/ 0 h 99"/>
              <a:gd name="T10" fmla="*/ 487 w 487"/>
              <a:gd name="T11" fmla="*/ 49 h 99"/>
              <a:gd name="T12" fmla="*/ 438 w 487"/>
              <a:gd name="T13" fmla="*/ 99 h 99"/>
            </a:gdLst>
            <a:ahLst/>
            <a:cxnLst>
              <a:cxn ang="0">
                <a:pos x="T0" y="T1"/>
              </a:cxn>
              <a:cxn ang="0">
                <a:pos x="T2" y="T3"/>
              </a:cxn>
              <a:cxn ang="0">
                <a:pos x="T4" y="T5"/>
              </a:cxn>
              <a:cxn ang="0">
                <a:pos x="T6" y="T7"/>
              </a:cxn>
              <a:cxn ang="0">
                <a:pos x="T8" y="T9"/>
              </a:cxn>
              <a:cxn ang="0">
                <a:pos x="T10" y="T11"/>
              </a:cxn>
              <a:cxn ang="0">
                <a:pos x="T12" y="T13"/>
              </a:cxn>
            </a:cxnLst>
            <a:rect l="0" t="0" r="r" b="b"/>
            <a:pathLst>
              <a:path w="487" h="99">
                <a:moveTo>
                  <a:pt x="438" y="99"/>
                </a:moveTo>
                <a:cubicBezTo>
                  <a:pt x="49" y="99"/>
                  <a:pt x="49" y="99"/>
                  <a:pt x="49" y="99"/>
                </a:cubicBezTo>
                <a:cubicBezTo>
                  <a:pt x="22" y="99"/>
                  <a:pt x="0" y="77"/>
                  <a:pt x="0" y="49"/>
                </a:cubicBezTo>
                <a:cubicBezTo>
                  <a:pt x="0" y="22"/>
                  <a:pt x="22" y="0"/>
                  <a:pt x="49" y="0"/>
                </a:cubicBezTo>
                <a:cubicBezTo>
                  <a:pt x="438" y="0"/>
                  <a:pt x="438" y="0"/>
                  <a:pt x="438" y="0"/>
                </a:cubicBezTo>
                <a:cubicBezTo>
                  <a:pt x="465" y="0"/>
                  <a:pt x="487" y="22"/>
                  <a:pt x="487" y="49"/>
                </a:cubicBezTo>
                <a:cubicBezTo>
                  <a:pt x="487" y="77"/>
                  <a:pt x="465" y="99"/>
                  <a:pt x="438" y="9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lgn="ctr">
              <a:spcBef>
                <a:spcPts val="600"/>
              </a:spcBef>
            </a:pPr>
            <a:endParaRPr lang="en-US" sz="700" cap="all" dirty="0">
              <a:solidFill>
                <a:schemeClr val="bg1"/>
              </a:solidFill>
              <a:latin typeface="Arial" panose="020B0604020202020204" pitchFamily="34" charset="0"/>
              <a:ea typeface="+mj-ea"/>
              <a:cs typeface="Arial" panose="020B0604020202020204" pitchFamily="34" charset="0"/>
            </a:endParaRPr>
          </a:p>
          <a:p>
            <a:pPr algn="ctr">
              <a:spcBef>
                <a:spcPts val="600"/>
              </a:spcBef>
            </a:pPr>
            <a:r>
              <a:rPr lang="en-US" sz="2400" cap="all" dirty="0">
                <a:solidFill>
                  <a:schemeClr val="bg1"/>
                </a:solidFill>
                <a:latin typeface="Arial" panose="020B0604020202020204" pitchFamily="34" charset="0"/>
                <a:ea typeface="+mj-ea"/>
                <a:cs typeface="Arial" panose="020B0604020202020204" pitchFamily="34" charset="0"/>
              </a:rPr>
              <a:t>Follow-up</a:t>
            </a:r>
          </a:p>
        </p:txBody>
      </p:sp>
      <p:sp>
        <p:nvSpPr>
          <p:cNvPr id="41" name="TextBox 40">
            <a:extLst>
              <a:ext uri="{FF2B5EF4-FFF2-40B4-BE49-F238E27FC236}">
                <a16:creationId xmlns:a16="http://schemas.microsoft.com/office/drawing/2014/main" id="{732984B1-B73F-9770-435F-1700744729B0}"/>
              </a:ext>
            </a:extLst>
          </p:cNvPr>
          <p:cNvSpPr txBox="1"/>
          <p:nvPr/>
        </p:nvSpPr>
        <p:spPr>
          <a:xfrm>
            <a:off x="609600" y="3429000"/>
            <a:ext cx="3276600" cy="1631216"/>
          </a:xfrm>
          <a:prstGeom prst="rect">
            <a:avLst/>
          </a:prstGeom>
          <a:noFill/>
        </p:spPr>
        <p:txBody>
          <a:bodyPr wrap="square" lIns="91440" tIns="45720" rIns="91440" bIns="45720" rtlCol="0" anchor="t">
            <a:spAutoFit/>
          </a:bodyPr>
          <a:lstStyle/>
          <a:p>
            <a:pPr marL="285750" indent="-285750">
              <a:spcBef>
                <a:spcPts val="600"/>
              </a:spcBef>
              <a:spcAft>
                <a:spcPts val="600"/>
              </a:spcAft>
              <a:buFont typeface="Arial" panose="020B0604020202020204" pitchFamily="34" charset="0"/>
              <a:buChar char="•"/>
            </a:pPr>
            <a:r>
              <a:rPr lang="en-US" sz="2000" b="1" dirty="0">
                <a:latin typeface="Arial" panose="020B0604020202020204" pitchFamily="34" charset="0"/>
                <a:ea typeface="+mj-ea"/>
                <a:cs typeface="Arial" panose="020B0604020202020204" pitchFamily="34" charset="0"/>
              </a:rPr>
              <a:t>1 audit released</a:t>
            </a:r>
          </a:p>
          <a:p>
            <a:pPr marL="285750" indent="-285750">
              <a:spcBef>
                <a:spcPts val="600"/>
              </a:spcBef>
              <a:spcAft>
                <a:spcPts val="600"/>
              </a:spcAft>
              <a:buFont typeface="Arial" panose="020B0604020202020204" pitchFamily="34" charset="0"/>
              <a:buChar char="•"/>
            </a:pPr>
            <a:r>
              <a:rPr lang="en-US" sz="2000" b="1" dirty="0">
                <a:latin typeface="Arial"/>
                <a:ea typeface="+mj-ea"/>
                <a:cs typeface="Arial"/>
              </a:rPr>
              <a:t>9 audits in progress</a:t>
            </a:r>
          </a:p>
          <a:p>
            <a:pPr marL="285750" indent="-285750">
              <a:spcBef>
                <a:spcPts val="600"/>
              </a:spcBef>
              <a:spcAft>
                <a:spcPts val="600"/>
              </a:spcAft>
              <a:buFont typeface="Arial" panose="020B0604020202020204" pitchFamily="34" charset="0"/>
              <a:buChar char="•"/>
            </a:pPr>
            <a:r>
              <a:rPr lang="en-US" sz="2000" b="1" dirty="0">
                <a:latin typeface="Arial" panose="020B0604020202020204" pitchFamily="34" charset="0"/>
                <a:ea typeface="+mj-ea"/>
                <a:cs typeface="Arial" panose="020B0604020202020204" pitchFamily="34" charset="0"/>
              </a:rPr>
              <a:t>FY24 annual audit plan under development</a:t>
            </a:r>
          </a:p>
        </p:txBody>
      </p:sp>
      <p:sp>
        <p:nvSpPr>
          <p:cNvPr id="42" name="TextBox 41">
            <a:extLst>
              <a:ext uri="{FF2B5EF4-FFF2-40B4-BE49-F238E27FC236}">
                <a16:creationId xmlns:a16="http://schemas.microsoft.com/office/drawing/2014/main" id="{6D56FA47-C989-009A-3DCE-2B02D38E31E6}"/>
              </a:ext>
            </a:extLst>
          </p:cNvPr>
          <p:cNvSpPr txBox="1"/>
          <p:nvPr/>
        </p:nvSpPr>
        <p:spPr>
          <a:xfrm>
            <a:off x="4267200" y="3428999"/>
            <a:ext cx="3276600" cy="2000548"/>
          </a:xfrm>
          <a:prstGeom prst="rect">
            <a:avLst/>
          </a:prstGeom>
          <a:noFill/>
        </p:spPr>
        <p:txBody>
          <a:bodyPr wrap="square" lIns="91440" tIns="45720" rIns="91440" bIns="45720" rtlCol="0" anchor="t">
            <a:spAutoFit/>
          </a:bodyPr>
          <a:lstStyle/>
          <a:p>
            <a:pPr marL="285750" indent="-285750">
              <a:spcBef>
                <a:spcPts val="600"/>
              </a:spcBef>
              <a:spcAft>
                <a:spcPts val="600"/>
              </a:spcAft>
              <a:buFont typeface="Arial" panose="020B0604020202020204" pitchFamily="34" charset="0"/>
              <a:buChar char="•"/>
            </a:pPr>
            <a:r>
              <a:rPr lang="en-US" sz="2000" b="1" dirty="0">
                <a:latin typeface="Arial"/>
                <a:ea typeface="+mj-ea"/>
                <a:cs typeface="Arial"/>
              </a:rPr>
              <a:t>8 Recommendations Closed</a:t>
            </a:r>
          </a:p>
          <a:p>
            <a:pPr marL="285750" indent="-285750">
              <a:spcBef>
                <a:spcPts val="600"/>
              </a:spcBef>
              <a:spcAft>
                <a:spcPts val="600"/>
              </a:spcAft>
              <a:buFont typeface="Arial" panose="020B0604020202020204" pitchFamily="34" charset="0"/>
              <a:buChar char="•"/>
            </a:pPr>
            <a:r>
              <a:rPr lang="en-US" sz="2000" b="1" dirty="0">
                <a:latin typeface="Arial"/>
                <a:ea typeface="+mj-ea"/>
                <a:cs typeface="Arial"/>
              </a:rPr>
              <a:t>6 (75%) Closed as Implemented</a:t>
            </a:r>
          </a:p>
          <a:p>
            <a:pPr marL="285750" indent="-285750">
              <a:spcBef>
                <a:spcPts val="600"/>
              </a:spcBef>
              <a:spcAft>
                <a:spcPts val="600"/>
              </a:spcAft>
              <a:buFont typeface="Arial" panose="020B0604020202020204" pitchFamily="34" charset="0"/>
              <a:buChar char="•"/>
            </a:pPr>
            <a:endParaRPr lang="en-US" sz="2400" b="1" dirty="0">
              <a:latin typeface="Arial" panose="020B0604020202020204" pitchFamily="34" charset="0"/>
              <a:ea typeface="+mj-ea"/>
              <a:cs typeface="Arial" panose="020B0604020202020204" pitchFamily="34" charset="0"/>
            </a:endParaRPr>
          </a:p>
        </p:txBody>
      </p:sp>
      <p:sp>
        <p:nvSpPr>
          <p:cNvPr id="43" name="TextBox 42">
            <a:extLst>
              <a:ext uri="{FF2B5EF4-FFF2-40B4-BE49-F238E27FC236}">
                <a16:creationId xmlns:a16="http://schemas.microsoft.com/office/drawing/2014/main" id="{5605998A-490E-0BF5-0AFC-CB46F2DDE964}"/>
              </a:ext>
            </a:extLst>
          </p:cNvPr>
          <p:cNvSpPr txBox="1"/>
          <p:nvPr/>
        </p:nvSpPr>
        <p:spPr>
          <a:xfrm>
            <a:off x="7978322" y="3428998"/>
            <a:ext cx="3756478" cy="2923877"/>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2000" b="1" dirty="0">
                <a:latin typeface="Arial" panose="020B0604020202020204" pitchFamily="34" charset="0"/>
                <a:ea typeface="+mj-ea"/>
                <a:cs typeface="Arial" panose="020B0604020202020204" pitchFamily="34" charset="0"/>
              </a:rPr>
              <a:t>49 Advanced Access Control Conflict Pairs</a:t>
            </a:r>
          </a:p>
          <a:p>
            <a:pPr marL="285750" indent="-285750">
              <a:spcBef>
                <a:spcPts val="600"/>
              </a:spcBef>
              <a:spcAft>
                <a:spcPts val="600"/>
              </a:spcAft>
              <a:buFont typeface="Arial" panose="020B0604020202020204" pitchFamily="34" charset="0"/>
              <a:buChar char="•"/>
            </a:pPr>
            <a:r>
              <a:rPr lang="en-US" sz="2000" b="1" dirty="0">
                <a:latin typeface="Arial" panose="020B0604020202020204" pitchFamily="34" charset="0"/>
                <a:ea typeface="+mj-ea"/>
                <a:cs typeface="Arial" panose="020B0604020202020204" pitchFamily="34" charset="0"/>
              </a:rPr>
              <a:t>13 Sensitive Access</a:t>
            </a:r>
          </a:p>
          <a:p>
            <a:pPr marL="285750" indent="-285750">
              <a:spcBef>
                <a:spcPts val="600"/>
              </a:spcBef>
              <a:spcAft>
                <a:spcPts val="600"/>
              </a:spcAft>
              <a:buFont typeface="Arial" panose="020B0604020202020204" pitchFamily="34" charset="0"/>
              <a:buChar char="•"/>
            </a:pPr>
            <a:r>
              <a:rPr lang="en-US" sz="2000" b="1" dirty="0">
                <a:latin typeface="Arial" panose="020B0604020202020204" pitchFamily="34" charset="0"/>
                <a:ea typeface="+mj-ea"/>
                <a:cs typeface="Arial" panose="020B0604020202020204" pitchFamily="34" charset="0"/>
              </a:rPr>
              <a:t>25 Financial &amp; HR Transactions</a:t>
            </a:r>
          </a:p>
          <a:p>
            <a:pPr marL="285750" indent="-285750">
              <a:spcBef>
                <a:spcPts val="600"/>
              </a:spcBef>
              <a:spcAft>
                <a:spcPts val="600"/>
              </a:spcAft>
              <a:buFont typeface="Arial" panose="020B0604020202020204" pitchFamily="34" charset="0"/>
              <a:buChar char="•"/>
            </a:pPr>
            <a:r>
              <a:rPr lang="en-US" sz="2000" b="1" dirty="0">
                <a:latin typeface="Arial" panose="020B0604020202020204" pitchFamily="34" charset="0"/>
                <a:ea typeface="+mj-ea"/>
                <a:cs typeface="Arial" panose="020B0604020202020204" pitchFamily="34" charset="0"/>
              </a:rPr>
              <a:t>3 OTBI Reports</a:t>
            </a:r>
          </a:p>
          <a:p>
            <a:pPr marL="285750" indent="-285750">
              <a:spcBef>
                <a:spcPts val="600"/>
              </a:spcBef>
              <a:spcAft>
                <a:spcPts val="600"/>
              </a:spcAft>
              <a:buFont typeface="Arial" panose="020B0604020202020204" pitchFamily="34" charset="0"/>
              <a:buChar char="•"/>
            </a:pPr>
            <a:endParaRPr lang="en-US" sz="2400" b="1" dirty="0">
              <a:latin typeface="Arial" panose="020B0604020202020204" pitchFamily="34" charset="0"/>
              <a:ea typeface="+mj-ea"/>
              <a:cs typeface="Arial" panose="020B0604020202020204" pitchFamily="34" charset="0"/>
            </a:endParaRPr>
          </a:p>
        </p:txBody>
      </p:sp>
      <p:cxnSp>
        <p:nvCxnSpPr>
          <p:cNvPr id="49" name="Straight Connector 48">
            <a:extLst>
              <a:ext uri="{FF2B5EF4-FFF2-40B4-BE49-F238E27FC236}">
                <a16:creationId xmlns:a16="http://schemas.microsoft.com/office/drawing/2014/main" id="{EFC6941C-29F7-4D4F-1DFA-F37B27C5FAF0}"/>
              </a:ext>
            </a:extLst>
          </p:cNvPr>
          <p:cNvCxnSpPr>
            <a:cxnSpLocks/>
          </p:cNvCxnSpPr>
          <p:nvPr/>
        </p:nvCxnSpPr>
        <p:spPr>
          <a:xfrm>
            <a:off x="4191000" y="3505200"/>
            <a:ext cx="0" cy="2452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48F6D2D7-636E-B6AB-2F5C-A58C7AE61A7E}"/>
              </a:ext>
            </a:extLst>
          </p:cNvPr>
          <p:cNvCxnSpPr>
            <a:cxnSpLocks/>
          </p:cNvCxnSpPr>
          <p:nvPr/>
        </p:nvCxnSpPr>
        <p:spPr>
          <a:xfrm>
            <a:off x="7808976" y="3505200"/>
            <a:ext cx="0" cy="245203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50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7F2C-A7E0-4905-821E-28D3F96E91EE}"/>
              </a:ext>
            </a:extLst>
          </p:cNvPr>
          <p:cNvSpPr>
            <a:spLocks noGrp="1"/>
          </p:cNvSpPr>
          <p:nvPr>
            <p:ph type="title"/>
          </p:nvPr>
        </p:nvSpPr>
        <p:spPr>
          <a:xfrm>
            <a:off x="609600" y="762000"/>
            <a:ext cx="10972800" cy="838200"/>
          </a:xfrm>
        </p:spPr>
        <p:txBody>
          <a:bodyPr>
            <a:normAutofit/>
          </a:bodyPr>
          <a:lstStyle/>
          <a:p>
            <a:pPr algn="ctr"/>
            <a:r>
              <a:rPr lang="en-US" sz="3200" dirty="0">
                <a:latin typeface="Arial" panose="020B0604020202020204" pitchFamily="34" charset="0"/>
                <a:cs typeface="Arial" panose="020B0604020202020204" pitchFamily="34" charset="0"/>
              </a:rPr>
              <a:t>Audits Completed</a:t>
            </a:r>
          </a:p>
        </p:txBody>
      </p:sp>
      <p:graphicFrame>
        <p:nvGraphicFramePr>
          <p:cNvPr id="6" name="Table 6">
            <a:extLst>
              <a:ext uri="{FF2B5EF4-FFF2-40B4-BE49-F238E27FC236}">
                <a16:creationId xmlns:a16="http://schemas.microsoft.com/office/drawing/2014/main" id="{00793C22-816F-CF94-C703-81CA8483E803}"/>
              </a:ext>
            </a:extLst>
          </p:cNvPr>
          <p:cNvGraphicFramePr>
            <a:graphicFrameLocks noGrp="1"/>
          </p:cNvGraphicFramePr>
          <p:nvPr>
            <p:ph idx="1"/>
            <p:extLst>
              <p:ext uri="{D42A27DB-BD31-4B8C-83A1-F6EECF244321}">
                <p14:modId xmlns:p14="http://schemas.microsoft.com/office/powerpoint/2010/main" val="4152108150"/>
              </p:ext>
            </p:extLst>
          </p:nvPr>
        </p:nvGraphicFramePr>
        <p:xfrm>
          <a:off x="457200" y="1981201"/>
          <a:ext cx="11277599" cy="880382"/>
        </p:xfrm>
        <a:graphic>
          <a:graphicData uri="http://schemas.openxmlformats.org/drawingml/2006/table">
            <a:tbl>
              <a:tblPr firstRow="1" bandRow="1">
                <a:tableStyleId>{5C22544A-7EE6-4342-B048-85BDC9FD1C3A}</a:tableStyleId>
              </a:tblPr>
              <a:tblGrid>
                <a:gridCol w="5538363">
                  <a:extLst>
                    <a:ext uri="{9D8B030D-6E8A-4147-A177-3AD203B41FA5}">
                      <a16:colId xmlns:a16="http://schemas.microsoft.com/office/drawing/2014/main" val="2299922292"/>
                    </a:ext>
                  </a:extLst>
                </a:gridCol>
                <a:gridCol w="5739236">
                  <a:extLst>
                    <a:ext uri="{9D8B030D-6E8A-4147-A177-3AD203B41FA5}">
                      <a16:colId xmlns:a16="http://schemas.microsoft.com/office/drawing/2014/main" val="3910047471"/>
                    </a:ext>
                  </a:extLst>
                </a:gridCol>
              </a:tblGrid>
              <a:tr h="412946">
                <a:tc>
                  <a:txBody>
                    <a:bodyPr/>
                    <a:lstStyle/>
                    <a:p>
                      <a:pPr algn="ctr">
                        <a:spcBef>
                          <a:spcPts val="600"/>
                        </a:spcBef>
                      </a:pPr>
                      <a:r>
                        <a:rPr lang="en-US" sz="2000" b="0" kern="1200" cap="all" dirty="0">
                          <a:solidFill>
                            <a:schemeClr val="bg1"/>
                          </a:solidFill>
                          <a:latin typeface="Arial" panose="020B0604020202020204" pitchFamily="34" charset="0"/>
                          <a:ea typeface="+mj-ea"/>
                          <a:cs typeface="Arial" panose="020B0604020202020204" pitchFamily="34" charset="0"/>
                        </a:rPr>
                        <a:t>Audit</a:t>
                      </a:r>
                    </a:p>
                  </a:txBody>
                  <a:tcPr/>
                </a:tc>
                <a:tc>
                  <a:txBody>
                    <a:bodyPr/>
                    <a:lstStyle/>
                    <a:p>
                      <a:pPr marL="0" algn="ctr" defTabSz="457200" rtl="0" eaLnBrk="1" latinLnBrk="0" hangingPunct="1">
                        <a:spcBef>
                          <a:spcPts val="600"/>
                        </a:spcBef>
                      </a:pPr>
                      <a:r>
                        <a:rPr lang="en-US" sz="2000" b="0" kern="1200" cap="all" dirty="0">
                          <a:solidFill>
                            <a:schemeClr val="bg1"/>
                          </a:solidFill>
                          <a:latin typeface="Arial" panose="020B0604020202020204" pitchFamily="34" charset="0"/>
                          <a:ea typeface="+mj-ea"/>
                          <a:cs typeface="Arial" panose="020B0604020202020204" pitchFamily="34" charset="0"/>
                        </a:rPr>
                        <a:t>Status</a:t>
                      </a:r>
                    </a:p>
                  </a:txBody>
                  <a:tcPr/>
                </a:tc>
                <a:extLst>
                  <a:ext uri="{0D108BD9-81ED-4DB2-BD59-A6C34878D82A}">
                    <a16:rowId xmlns:a16="http://schemas.microsoft.com/office/drawing/2014/main" val="3377162603"/>
                  </a:ext>
                </a:extLst>
              </a:tr>
              <a:tr h="467436">
                <a:tc>
                  <a:txBody>
                    <a:bodyPr/>
                    <a:lstStyle/>
                    <a:p>
                      <a:r>
                        <a:rPr lang="en-US" sz="1800" dirty="0">
                          <a:latin typeface="Arial" panose="020B0604020202020204" pitchFamily="34" charset="0"/>
                          <a:cs typeface="Arial" panose="020B0604020202020204" pitchFamily="34" charset="0"/>
                          <a:hlinkClick r:id="rId3"/>
                        </a:rPr>
                        <a:t>1.Plane Train</a:t>
                      </a:r>
                      <a:endParaRPr lang="en-US" sz="1800" dirty="0">
                        <a:latin typeface="Arial" panose="020B0604020202020204" pitchFamily="34" charset="0"/>
                        <a:cs typeface="Arial" panose="020B0604020202020204" pitchFamily="34" charset="0"/>
                      </a:endParaRPr>
                    </a:p>
                  </a:txBody>
                  <a:tcPr>
                    <a:solidFill>
                      <a:schemeClr val="bg1"/>
                    </a:solidFill>
                  </a:tcPr>
                </a:tc>
                <a:tc>
                  <a:txBody>
                    <a:bodyPr/>
                    <a:lstStyle/>
                    <a:p>
                      <a:pPr marL="0" algn="l" defTabSz="457200" rtl="0" eaLnBrk="1" latinLnBrk="0" hangingPunct="1"/>
                      <a:r>
                        <a:rPr lang="en-US" sz="1900" u="none" kern="1200" dirty="0">
                          <a:solidFill>
                            <a:schemeClr val="tx1"/>
                          </a:solidFill>
                          <a:latin typeface="Arial"/>
                          <a:ea typeface="+mn-ea"/>
                          <a:cs typeface="Arial"/>
                        </a:rPr>
                        <a:t>Released August 2023</a:t>
                      </a:r>
                    </a:p>
                  </a:txBody>
                  <a:tcPr>
                    <a:solidFill>
                      <a:schemeClr val="bg1"/>
                    </a:solidFill>
                  </a:tcPr>
                </a:tc>
                <a:extLst>
                  <a:ext uri="{0D108BD9-81ED-4DB2-BD59-A6C34878D82A}">
                    <a16:rowId xmlns:a16="http://schemas.microsoft.com/office/drawing/2014/main" val="3688706012"/>
                  </a:ext>
                </a:extLst>
              </a:tr>
            </a:tbl>
          </a:graphicData>
        </a:graphic>
      </p:graphicFrame>
    </p:spTree>
    <p:extLst>
      <p:ext uri="{BB962C8B-B14F-4D97-AF65-F5344CB8AC3E}">
        <p14:creationId xmlns:p14="http://schemas.microsoft.com/office/powerpoint/2010/main" val="365369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7F2C-A7E0-4905-821E-28D3F96E91EE}"/>
              </a:ext>
            </a:extLst>
          </p:cNvPr>
          <p:cNvSpPr>
            <a:spLocks noGrp="1"/>
          </p:cNvSpPr>
          <p:nvPr>
            <p:ph type="title"/>
          </p:nvPr>
        </p:nvSpPr>
        <p:spPr>
          <a:xfrm>
            <a:off x="609600" y="838199"/>
            <a:ext cx="10972800" cy="724099"/>
          </a:xfrm>
        </p:spPr>
        <p:txBody>
          <a:bodyPr>
            <a:normAutofit/>
          </a:bodyPr>
          <a:lstStyle/>
          <a:p>
            <a:pPr algn="ctr"/>
            <a:r>
              <a:rPr lang="en-US" sz="3200" dirty="0">
                <a:latin typeface="Arial" panose="020B0604020202020204" pitchFamily="34" charset="0"/>
                <a:cs typeface="Arial" panose="020B0604020202020204" pitchFamily="34" charset="0"/>
              </a:rPr>
              <a:t>Audits In Progress</a:t>
            </a:r>
          </a:p>
        </p:txBody>
      </p:sp>
      <p:sp>
        <p:nvSpPr>
          <p:cNvPr id="5" name="Content Placeholder 4">
            <a:extLst>
              <a:ext uri="{FF2B5EF4-FFF2-40B4-BE49-F238E27FC236}">
                <a16:creationId xmlns:a16="http://schemas.microsoft.com/office/drawing/2014/main" id="{7E1A730E-5EE2-2C89-471B-C95AB96ABB15}"/>
              </a:ext>
            </a:extLst>
          </p:cNvPr>
          <p:cNvSpPr>
            <a:spLocks noGrp="1"/>
          </p:cNvSpPr>
          <p:nvPr>
            <p:ph idx="1"/>
          </p:nvPr>
        </p:nvSpPr>
        <p:spPr>
          <a:xfrm>
            <a:off x="604837" y="2209800"/>
            <a:ext cx="11029615" cy="3678303"/>
          </a:xfrm>
        </p:spPr>
        <p:txBody>
          <a:bodyPr/>
          <a:lstStyle/>
          <a:p>
            <a:endParaRPr lang="en-US" dirty="0"/>
          </a:p>
        </p:txBody>
      </p:sp>
      <p:graphicFrame>
        <p:nvGraphicFramePr>
          <p:cNvPr id="6" name="Table 6">
            <a:extLst>
              <a:ext uri="{FF2B5EF4-FFF2-40B4-BE49-F238E27FC236}">
                <a16:creationId xmlns:a16="http://schemas.microsoft.com/office/drawing/2014/main" id="{C2886B1B-B3C1-66EF-9168-438AF5258589}"/>
              </a:ext>
            </a:extLst>
          </p:cNvPr>
          <p:cNvGraphicFramePr>
            <a:graphicFrameLocks/>
          </p:cNvGraphicFramePr>
          <p:nvPr>
            <p:extLst>
              <p:ext uri="{D42A27DB-BD31-4B8C-83A1-F6EECF244321}">
                <p14:modId xmlns:p14="http://schemas.microsoft.com/office/powerpoint/2010/main" val="366110412"/>
              </p:ext>
            </p:extLst>
          </p:nvPr>
        </p:nvGraphicFramePr>
        <p:xfrm>
          <a:off x="609599" y="1981199"/>
          <a:ext cx="10660950" cy="4444405"/>
        </p:xfrm>
        <a:graphic>
          <a:graphicData uri="http://schemas.openxmlformats.org/drawingml/2006/table">
            <a:tbl>
              <a:tblPr firstRow="1" bandRow="1">
                <a:tableStyleId>{5C22544A-7EE6-4342-B048-85BDC9FD1C3A}</a:tableStyleId>
              </a:tblPr>
              <a:tblGrid>
                <a:gridCol w="5791201">
                  <a:extLst>
                    <a:ext uri="{9D8B030D-6E8A-4147-A177-3AD203B41FA5}">
                      <a16:colId xmlns:a16="http://schemas.microsoft.com/office/drawing/2014/main" val="2299922292"/>
                    </a:ext>
                  </a:extLst>
                </a:gridCol>
                <a:gridCol w="4869749">
                  <a:extLst>
                    <a:ext uri="{9D8B030D-6E8A-4147-A177-3AD203B41FA5}">
                      <a16:colId xmlns:a16="http://schemas.microsoft.com/office/drawing/2014/main" val="3910047471"/>
                    </a:ext>
                  </a:extLst>
                </a:gridCol>
              </a:tblGrid>
              <a:tr h="521676">
                <a:tc>
                  <a:txBody>
                    <a:bodyPr/>
                    <a:lstStyle/>
                    <a:p>
                      <a:pPr algn="ctr">
                        <a:spcBef>
                          <a:spcPts val="600"/>
                        </a:spcBef>
                      </a:pPr>
                      <a:r>
                        <a:rPr lang="en-US" sz="2000" b="0" kern="1200" cap="all" dirty="0">
                          <a:solidFill>
                            <a:schemeClr val="bg1"/>
                          </a:solidFill>
                          <a:latin typeface="Arial" panose="020B0604020202020204" pitchFamily="34" charset="0"/>
                          <a:ea typeface="+mj-ea"/>
                          <a:cs typeface="Arial" panose="020B0604020202020204" pitchFamily="34" charset="0"/>
                        </a:rPr>
                        <a:t>Audit</a:t>
                      </a:r>
                    </a:p>
                  </a:txBody>
                  <a:tcPr/>
                </a:tc>
                <a:tc>
                  <a:txBody>
                    <a:bodyPr/>
                    <a:lstStyle/>
                    <a:p>
                      <a:pPr marL="0" algn="ctr" defTabSz="457200" rtl="0" eaLnBrk="1" latinLnBrk="0" hangingPunct="1">
                        <a:spcBef>
                          <a:spcPts val="600"/>
                        </a:spcBef>
                      </a:pPr>
                      <a:r>
                        <a:rPr lang="en-US" sz="2000" b="0" kern="1200" cap="all" dirty="0">
                          <a:solidFill>
                            <a:schemeClr val="bg1"/>
                          </a:solidFill>
                          <a:latin typeface="Arial" panose="020B0604020202020204" pitchFamily="34" charset="0"/>
                          <a:ea typeface="+mj-ea"/>
                          <a:cs typeface="Arial" panose="020B0604020202020204" pitchFamily="34" charset="0"/>
                        </a:rPr>
                        <a:t>Status</a:t>
                      </a:r>
                    </a:p>
                  </a:txBody>
                  <a:tcPr/>
                </a:tc>
                <a:extLst>
                  <a:ext uri="{0D108BD9-81ED-4DB2-BD59-A6C34878D82A}">
                    <a16:rowId xmlns:a16="http://schemas.microsoft.com/office/drawing/2014/main" val="3377162603"/>
                  </a:ext>
                </a:extLst>
              </a:tr>
              <a:tr h="449581">
                <a:tc>
                  <a:txBody>
                    <a:bodyPr/>
                    <a:lstStyle/>
                    <a:p>
                      <a:r>
                        <a:rPr lang="en-US" sz="2000" dirty="0">
                          <a:latin typeface="Arial" panose="020B0604020202020204" pitchFamily="34" charset="0"/>
                          <a:cs typeface="Arial" panose="020B0604020202020204" pitchFamily="34" charset="0"/>
                        </a:rPr>
                        <a:t>Landscape Contracts</a:t>
                      </a:r>
                    </a:p>
                  </a:txBody>
                  <a:tcPr marL="68580" marR="68580" marT="0" marB="0"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Audit Committee Review</a:t>
                      </a:r>
                    </a:p>
                  </a:txBody>
                  <a:tcPr anchor="ctr">
                    <a:solidFill>
                      <a:schemeClr val="bg1">
                        <a:lumMod val="85000"/>
                      </a:schemeClr>
                    </a:solidFill>
                  </a:tcPr>
                </a:tc>
                <a:extLst>
                  <a:ext uri="{0D108BD9-81ED-4DB2-BD59-A6C34878D82A}">
                    <a16:rowId xmlns:a16="http://schemas.microsoft.com/office/drawing/2014/main" val="2925305872"/>
                  </a:ext>
                </a:extLst>
              </a:tr>
              <a:tr h="449581">
                <a:tc>
                  <a:txBody>
                    <a:bodyPr/>
                    <a:lstStyle/>
                    <a:p>
                      <a:r>
                        <a:rPr lang="en-US" sz="2000" dirty="0">
                          <a:latin typeface="Arial"/>
                          <a:cs typeface="Arial"/>
                        </a:rPr>
                        <a:t>Water &amp; Sewer Billing and Collections</a:t>
                      </a:r>
                    </a:p>
                  </a:txBody>
                  <a:tcPr marL="68580" marR="68580"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Management Review and Response</a:t>
                      </a:r>
                    </a:p>
                  </a:txBody>
                  <a:tcPr anchor="ctr">
                    <a:solidFill>
                      <a:schemeClr val="bg1"/>
                    </a:solidFill>
                  </a:tcPr>
                </a:tc>
                <a:extLst>
                  <a:ext uri="{0D108BD9-81ED-4DB2-BD59-A6C34878D82A}">
                    <a16:rowId xmlns:a16="http://schemas.microsoft.com/office/drawing/2014/main" val="919531731"/>
                  </a:ext>
                </a:extLst>
              </a:tr>
              <a:tr h="435327">
                <a:tc>
                  <a:txBody>
                    <a:bodyPr/>
                    <a:lstStyle/>
                    <a:p>
                      <a:r>
                        <a:rPr lang="en-US" sz="2000" dirty="0">
                          <a:latin typeface="Arial" panose="020B0604020202020204" pitchFamily="34" charset="0"/>
                          <a:cs typeface="Arial" panose="020B0604020202020204" pitchFamily="34" charset="0"/>
                        </a:rPr>
                        <a:t>Moving Atlanta Forward Infrastructure Program</a:t>
                      </a:r>
                    </a:p>
                  </a:txBody>
                  <a:tcPr marL="68580" marR="68580" marT="0" marB="0"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Technical Review</a:t>
                      </a:r>
                    </a:p>
                  </a:txBody>
                  <a:tcPr anchor="ctr">
                    <a:solidFill>
                      <a:schemeClr val="bg1">
                        <a:lumMod val="85000"/>
                      </a:schemeClr>
                    </a:solidFill>
                  </a:tcPr>
                </a:tc>
                <a:extLst>
                  <a:ext uri="{0D108BD9-81ED-4DB2-BD59-A6C34878D82A}">
                    <a16:rowId xmlns:a16="http://schemas.microsoft.com/office/drawing/2014/main" val="2180940959"/>
                  </a:ext>
                </a:extLst>
              </a:tr>
              <a:tr h="31739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Procurement Cycle Time</a:t>
                      </a:r>
                    </a:p>
                  </a:txBody>
                  <a:tcPr marL="68580" marR="68580"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Report Editing</a:t>
                      </a:r>
                    </a:p>
                  </a:txBody>
                  <a:tcPr anchor="ctr">
                    <a:solidFill>
                      <a:schemeClr val="bg1"/>
                    </a:solidFill>
                  </a:tcPr>
                </a:tc>
                <a:extLst>
                  <a:ext uri="{0D108BD9-81ED-4DB2-BD59-A6C34878D82A}">
                    <a16:rowId xmlns:a16="http://schemas.microsoft.com/office/drawing/2014/main" val="2251400487"/>
                  </a:ext>
                </a:extLst>
              </a:tr>
              <a:tr h="4971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Aviation Capital Projects</a:t>
                      </a:r>
                    </a:p>
                  </a:txBody>
                  <a:tcPr marL="68580" marR="68580" marT="0" marB="0"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Report Editing</a:t>
                      </a:r>
                    </a:p>
                  </a:txBody>
                  <a:tcPr anchor="ctr">
                    <a:solidFill>
                      <a:schemeClr val="bg1">
                        <a:lumMod val="85000"/>
                      </a:schemeClr>
                    </a:solidFill>
                  </a:tcPr>
                </a:tc>
                <a:extLst>
                  <a:ext uri="{0D108BD9-81ED-4DB2-BD59-A6C34878D82A}">
                    <a16:rowId xmlns:a16="http://schemas.microsoft.com/office/drawing/2014/main" val="1022338285"/>
                  </a:ext>
                </a:extLst>
              </a:tr>
              <a:tr h="452776">
                <a:tc>
                  <a:txBody>
                    <a:bodyPr/>
                    <a:lstStyle/>
                    <a:p>
                      <a:r>
                        <a:rPr lang="en-US" sz="2000" dirty="0">
                          <a:latin typeface="Arial" panose="020B0604020202020204" pitchFamily="34" charset="0"/>
                          <a:cs typeface="Arial" panose="020B0604020202020204" pitchFamily="34" charset="0"/>
                        </a:rPr>
                        <a:t>Municipal Court</a:t>
                      </a:r>
                    </a:p>
                  </a:txBody>
                  <a:tcPr marL="68580" marR="68580"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Drafting Report</a:t>
                      </a:r>
                    </a:p>
                  </a:txBody>
                  <a:tcPr anchor="ctr">
                    <a:solidFill>
                      <a:schemeClr val="bg1"/>
                    </a:solidFill>
                  </a:tcPr>
                </a:tc>
                <a:extLst>
                  <a:ext uri="{0D108BD9-81ED-4DB2-BD59-A6C34878D82A}">
                    <a16:rowId xmlns:a16="http://schemas.microsoft.com/office/drawing/2014/main" val="2531709603"/>
                  </a:ext>
                </a:extLst>
              </a:tr>
              <a:tr h="371233">
                <a:tc>
                  <a:txBody>
                    <a:bodyPr/>
                    <a:lstStyle/>
                    <a:p>
                      <a:r>
                        <a:rPr lang="en-US" sz="2000" dirty="0">
                          <a:latin typeface="Arial" panose="020B0604020202020204" pitchFamily="34" charset="0"/>
                          <a:cs typeface="Arial" panose="020B0604020202020204" pitchFamily="34" charset="0"/>
                        </a:rPr>
                        <a:t>City Council Expenditures/Carry Forward</a:t>
                      </a:r>
                    </a:p>
                  </a:txBody>
                  <a:tcPr marL="68580" marR="68580" marT="0" marB="0"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Fieldwork</a:t>
                      </a:r>
                    </a:p>
                  </a:txBody>
                  <a:tcPr anchor="ctr">
                    <a:solidFill>
                      <a:schemeClr val="bg1">
                        <a:lumMod val="85000"/>
                      </a:schemeClr>
                    </a:solidFill>
                  </a:tcPr>
                </a:tc>
                <a:extLst>
                  <a:ext uri="{0D108BD9-81ED-4DB2-BD59-A6C34878D82A}">
                    <a16:rowId xmlns:a16="http://schemas.microsoft.com/office/drawing/2014/main" val="4002127795"/>
                  </a:ext>
                </a:extLst>
              </a:tr>
              <a:tr h="356955">
                <a:tc>
                  <a:txBody>
                    <a:bodyPr/>
                    <a:lstStyle/>
                    <a:p>
                      <a:pPr marL="0" marR="0" lvl="0" indent="0" algn="l" defTabSz="457200" rtl="0" eaLnBrk="1" fontAlgn="auto" latinLnBrk="0" hangingPunct="1">
                        <a:lnSpc>
                          <a:spcPct val="100000"/>
                        </a:lnSpc>
                        <a:spcBef>
                          <a:spcPts val="0"/>
                        </a:spcBef>
                        <a:spcAft>
                          <a:spcPts val="0"/>
                        </a:spcAft>
                        <a:buClrTx/>
                        <a:buSzTx/>
                        <a:buNone/>
                        <a:tabLst/>
                        <a:defRPr/>
                      </a:pPr>
                      <a:r>
                        <a:rPr lang="en-US" sz="2000" u="none" kern="1200" dirty="0">
                          <a:solidFill>
                            <a:schemeClr val="tx1"/>
                          </a:solidFill>
                          <a:latin typeface="Arial"/>
                          <a:ea typeface="+mn-ea"/>
                          <a:cs typeface="Arial"/>
                        </a:rPr>
                        <a:t>Cybersecurity</a:t>
                      </a:r>
                    </a:p>
                  </a:txBody>
                  <a:tcPr marL="68580" marR="68580" marT="0" marB="0" anchor="ct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None/>
                        <a:tabLst/>
                        <a:defRPr/>
                      </a:pPr>
                      <a:r>
                        <a:rPr lang="en-US" sz="2000" u="none" kern="1200" dirty="0">
                          <a:solidFill>
                            <a:schemeClr val="tx1"/>
                          </a:solidFill>
                          <a:latin typeface="Arial"/>
                          <a:ea typeface="+mn-ea"/>
                          <a:cs typeface="Arial"/>
                        </a:rPr>
                        <a:t>Planning</a:t>
                      </a:r>
                    </a:p>
                  </a:txBody>
                  <a:tcPr anchor="ctr">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2579654"/>
                  </a:ext>
                </a:extLst>
              </a:tr>
              <a:tr h="449581">
                <a:tc>
                  <a:txBody>
                    <a:bodyPr/>
                    <a:lstStyle/>
                    <a:p>
                      <a:r>
                        <a:rPr lang="en-US" sz="2000" dirty="0">
                          <a:latin typeface="Arial" panose="020B0604020202020204" pitchFamily="34" charset="0"/>
                          <a:cs typeface="Arial" panose="020B0604020202020204" pitchFamily="34" charset="0"/>
                        </a:rPr>
                        <a:t>Oracle Time and Labor</a:t>
                      </a:r>
                    </a:p>
                  </a:txBody>
                  <a:tcPr marL="68580" marR="68580" marT="0" marB="0" anchor="ctr">
                    <a:lnT w="12700" cap="flat" cmpd="sng" algn="ctr">
                      <a:solidFill>
                        <a:schemeClr val="bg1">
                          <a:lumMod val="75000"/>
                        </a:schemeClr>
                      </a:solidFill>
                      <a:prstDash val="solid"/>
                      <a:round/>
                      <a:headEnd type="none" w="med" len="med"/>
                      <a:tailEnd type="none" w="med" len="med"/>
                    </a:lnT>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Interim Report to Mgt; Ongoing review</a:t>
                      </a:r>
                    </a:p>
                  </a:txBody>
                  <a:tcPr anchor="ctr">
                    <a:lnT w="12700" cap="flat" cmpd="sng" algn="ctr">
                      <a:solidFill>
                        <a:schemeClr val="bg1">
                          <a:lumMod val="7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589624176"/>
                  </a:ext>
                </a:extLst>
              </a:tr>
            </a:tbl>
          </a:graphicData>
        </a:graphic>
      </p:graphicFrame>
    </p:spTree>
    <p:extLst>
      <p:ext uri="{BB962C8B-B14F-4D97-AF65-F5344CB8AC3E}">
        <p14:creationId xmlns:p14="http://schemas.microsoft.com/office/powerpoint/2010/main" val="383584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149EF-8DA6-FD82-7B50-36BF41071C60}"/>
              </a:ext>
            </a:extLst>
          </p:cNvPr>
          <p:cNvSpPr>
            <a:spLocks noGrp="1"/>
          </p:cNvSpPr>
          <p:nvPr>
            <p:ph type="title"/>
          </p:nvPr>
        </p:nvSpPr>
        <p:spPr>
          <a:xfrm>
            <a:off x="581192" y="702156"/>
            <a:ext cx="11029616" cy="745644"/>
          </a:xfrm>
        </p:spPr>
        <p:txBody>
          <a:bodyPr/>
          <a:lstStyle/>
          <a:p>
            <a:pPr algn="ctr"/>
            <a:r>
              <a:rPr lang="en-US" dirty="0"/>
              <a:t>Risk Assessment For FY24 Audit planning</a:t>
            </a:r>
          </a:p>
        </p:txBody>
      </p:sp>
      <p:pic>
        <p:nvPicPr>
          <p:cNvPr id="6" name="Picture 5">
            <a:extLst>
              <a:ext uri="{FF2B5EF4-FFF2-40B4-BE49-F238E27FC236}">
                <a16:creationId xmlns:a16="http://schemas.microsoft.com/office/drawing/2014/main" id="{3741DC9D-FB88-78F8-E784-86E35A930FE3}"/>
              </a:ext>
            </a:extLst>
          </p:cNvPr>
          <p:cNvPicPr>
            <a:picLocks noChangeAspect="1"/>
          </p:cNvPicPr>
          <p:nvPr/>
        </p:nvPicPr>
        <p:blipFill>
          <a:blip r:embed="rId3"/>
          <a:stretch>
            <a:fillRect/>
          </a:stretch>
        </p:blipFill>
        <p:spPr>
          <a:xfrm>
            <a:off x="914400" y="1981200"/>
            <a:ext cx="10696408" cy="4219432"/>
          </a:xfrm>
          <a:prstGeom prst="rect">
            <a:avLst/>
          </a:prstGeom>
        </p:spPr>
      </p:pic>
    </p:spTree>
    <p:extLst>
      <p:ext uri="{BB962C8B-B14F-4D97-AF65-F5344CB8AC3E}">
        <p14:creationId xmlns:p14="http://schemas.microsoft.com/office/powerpoint/2010/main" val="2279291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149EF-8DA6-FD82-7B50-36BF41071C60}"/>
              </a:ext>
            </a:extLst>
          </p:cNvPr>
          <p:cNvSpPr>
            <a:spLocks noGrp="1"/>
          </p:cNvSpPr>
          <p:nvPr>
            <p:ph type="title"/>
          </p:nvPr>
        </p:nvSpPr>
        <p:spPr>
          <a:xfrm>
            <a:off x="581192" y="702156"/>
            <a:ext cx="11029616" cy="745644"/>
          </a:xfrm>
        </p:spPr>
        <p:txBody>
          <a:bodyPr/>
          <a:lstStyle/>
          <a:p>
            <a:pPr algn="ctr"/>
            <a:r>
              <a:rPr lang="en-US" dirty="0">
                <a:latin typeface="Arial" panose="020B0604020202020204" pitchFamily="34" charset="0"/>
                <a:cs typeface="Arial" panose="020B0604020202020204" pitchFamily="34" charset="0"/>
              </a:rPr>
              <a:t>Organizational Chart</a:t>
            </a:r>
            <a:endParaRPr lang="en-US" dirty="0"/>
          </a:p>
        </p:txBody>
      </p:sp>
      <p:pic>
        <p:nvPicPr>
          <p:cNvPr id="49" name="Picture 48">
            <a:extLst>
              <a:ext uri="{FF2B5EF4-FFF2-40B4-BE49-F238E27FC236}">
                <a16:creationId xmlns:a16="http://schemas.microsoft.com/office/drawing/2014/main" id="{DDD54BC3-90D3-9696-3B4A-0525DEA87AA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9375" t="14445" r="12500" b="12222"/>
          <a:stretch/>
        </p:blipFill>
        <p:spPr>
          <a:xfrm>
            <a:off x="1540164" y="1828800"/>
            <a:ext cx="9103591" cy="4806696"/>
          </a:xfrm>
          <a:prstGeom prst="rect">
            <a:avLst/>
          </a:prstGeom>
        </p:spPr>
      </p:pic>
    </p:spTree>
    <p:extLst>
      <p:ext uri="{BB962C8B-B14F-4D97-AF65-F5344CB8AC3E}">
        <p14:creationId xmlns:p14="http://schemas.microsoft.com/office/powerpoint/2010/main" val="129104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11049000" cy="824023"/>
          </a:xfrm>
        </p:spPr>
        <p:txBody>
          <a:bodyPr>
            <a:normAutofit/>
          </a:bodyPr>
          <a:lstStyle/>
          <a:p>
            <a:r>
              <a:rPr lang="en-US" dirty="0">
                <a:solidFill>
                  <a:schemeClr val="tx1"/>
                </a:solidFill>
                <a:latin typeface="Arial" panose="020B0604020202020204" pitchFamily="34" charset="0"/>
                <a:cs typeface="Arial" panose="020B0604020202020204" pitchFamily="34" charset="0"/>
              </a:rPr>
              <a:t>Questions?</a:t>
            </a:r>
          </a:p>
        </p:txBody>
      </p:sp>
      <p:pic>
        <p:nvPicPr>
          <p:cNvPr id="5" name="Picture 4">
            <a:extLst>
              <a:ext uri="{FF2B5EF4-FFF2-40B4-BE49-F238E27FC236}">
                <a16:creationId xmlns:a16="http://schemas.microsoft.com/office/drawing/2014/main" id="{593B6318-A37A-4908-8899-51D0E38ADFE4}"/>
              </a:ext>
            </a:extLst>
          </p:cNvPr>
          <p:cNvPicPr>
            <a:picLocks noChangeAspect="1"/>
          </p:cNvPicPr>
          <p:nvPr/>
        </p:nvPicPr>
        <p:blipFill rotWithShape="1">
          <a:blip r:embed="rId3"/>
          <a:srcRect l="26666" t="45209" r="27500" b="36260"/>
          <a:stretch/>
        </p:blipFill>
        <p:spPr>
          <a:xfrm>
            <a:off x="0" y="5181600"/>
            <a:ext cx="12192000" cy="1676400"/>
          </a:xfrm>
          <a:prstGeom prst="rect">
            <a:avLst/>
          </a:prstGeom>
        </p:spPr>
      </p:pic>
    </p:spTree>
    <p:extLst>
      <p:ext uri="{BB962C8B-B14F-4D97-AF65-F5344CB8AC3E}">
        <p14:creationId xmlns:p14="http://schemas.microsoft.com/office/powerpoint/2010/main" val="136601123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TM03457464[[fn=Dividend]]</Template>
  <TotalTime>0</TotalTime>
  <Words>770</Words>
  <Application>Microsoft Office PowerPoint</Application>
  <PresentationFormat>Widescreen</PresentationFormat>
  <Paragraphs>71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Wingdings 2</vt:lpstr>
      <vt:lpstr>Dividend</vt:lpstr>
      <vt:lpstr>City Auditor’s Office</vt:lpstr>
      <vt:lpstr>FY24 Q1 Summary</vt:lpstr>
      <vt:lpstr>Audits Completed</vt:lpstr>
      <vt:lpstr>Audits In Progress</vt:lpstr>
      <vt:lpstr>Risk Assessment For FY24 Audit planning</vt:lpstr>
      <vt:lpstr>Organizational Chart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Auditor’s Office</dc:title>
  <dc:creator/>
  <cp:lastModifiedBy/>
  <cp:revision>79</cp:revision>
  <dcterms:created xsi:type="dcterms:W3CDTF">2018-02-27T21:01:31Z</dcterms:created>
  <dcterms:modified xsi:type="dcterms:W3CDTF">2023-10-11T15:43:41Z</dcterms:modified>
</cp:coreProperties>
</file>